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Montserrat Ultra-Bold" charset="1" panose="00000900000000000000"/>
      <p:regular r:id="rId17"/>
    </p:embeddedFont>
    <p:embeddedFont>
      <p:font typeface="Montserrat Bold" charset="1" panose="00000800000000000000"/>
      <p:regular r:id="rId18"/>
    </p:embeddedFont>
    <p:embeddedFont>
      <p:font typeface="PT Sans Bold" charset="1" panose="020B0703020203020204"/>
      <p:regular r:id="rId19"/>
    </p:embeddedFont>
    <p:embeddedFont>
      <p:font typeface="PT Sans" charset="1" panose="020B0503020203020204"/>
      <p:regular r:id="rId20"/>
    </p:embeddedFont>
    <p:embeddedFont>
      <p:font typeface="Montserrat Classic Bold" charset="1" panose="00000800000000000000"/>
      <p:regular r:id="rId21"/>
    </p:embeddedFont>
    <p:embeddedFont>
      <p:font typeface="PT Sans Bold Italics" charset="1" panose="020B070302020309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mailto:monty.dozier@ag.tamu.edu" TargetMode="External" Type="http://schemas.openxmlformats.org/officeDocument/2006/relationships/hyperlink"/><Relationship Id="rId4" Target="mailto:tmbass@montana.edu" TargetMode="External" Type="http://schemas.openxmlformats.org/officeDocument/2006/relationships/hyperlink"/><Relationship Id="rId5" Target="mailto:kimberly.davis@famu.edu" TargetMode="External" Type="http://schemas.openxmlformats.org/officeDocument/2006/relationships/hyperlink"/><Relationship Id="rId6" Target="mailto:kimberly.davis@famu.edu" TargetMode="External" Type="http://schemas.openxmlformats.org/officeDocument/2006/relationships/hyperlink"/><Relationship Id="rId7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6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3.jpeg" Type="http://schemas.openxmlformats.org/officeDocument/2006/relationships/image"/><Relationship Id="rId3" Target="../media/image8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12" Target="../media/image33.png" Type="http://schemas.openxmlformats.org/officeDocument/2006/relationships/image"/><Relationship Id="rId13" Target="../media/image34.svg" Type="http://schemas.openxmlformats.org/officeDocument/2006/relationships/image"/><Relationship Id="rId2" Target="../media/image3.jpeg" Type="http://schemas.openxmlformats.org/officeDocument/2006/relationships/image"/><Relationship Id="rId3" Target="../media/image8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7.png" Type="http://schemas.openxmlformats.org/officeDocument/2006/relationships/image"/><Relationship Id="rId7" Target="../media/image28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3222857" cy="130628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222857" cy="13062857"/>
            </a:xfrm>
            <a:custGeom>
              <a:avLst/>
              <a:gdLst/>
              <a:ahLst/>
              <a:cxnLst/>
              <a:rect r="r" b="b" t="t" l="l"/>
              <a:pathLst>
                <a:path h="13062857" w="23222857">
                  <a:moveTo>
                    <a:pt x="0" y="0"/>
                  </a:moveTo>
                  <a:lnTo>
                    <a:pt x="23222857" y="0"/>
                  </a:lnTo>
                  <a:lnTo>
                    <a:pt x="23222857" y="13062857"/>
                  </a:lnTo>
                  <a:lnTo>
                    <a:pt x="0" y="13062857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3222857" cy="13062857"/>
            </a:xfrm>
            <a:prstGeom prst="rect">
              <a:avLst/>
            </a:prstGeom>
          </p:spPr>
          <p:txBody>
            <a:bodyPr anchor="ctr" rtlCol="false" tIns="7168" lIns="7168" bIns="7168" rIns="7168"/>
            <a:lstStyle/>
            <a:p>
              <a:pPr algn="ctr">
                <a:lnSpc>
                  <a:spcPts val="57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2192000" y="0"/>
              <a:ext cx="12159590" cy="4572000"/>
            </a:xfrm>
            <a:custGeom>
              <a:avLst/>
              <a:gdLst/>
              <a:ahLst/>
              <a:cxnLst/>
              <a:rect r="r" b="b" t="t" l="l"/>
              <a:pathLst>
                <a:path h="4572000" w="12159590">
                  <a:moveTo>
                    <a:pt x="0" y="0"/>
                  </a:moveTo>
                  <a:lnTo>
                    <a:pt x="12159590" y="0"/>
                  </a:lnTo>
                  <a:lnTo>
                    <a:pt x="1215959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</a:blip>
              <a:stretch>
                <a:fillRect l="-2854" t="-41125" r="0" b="-4112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192000" y="4572000"/>
              <a:ext cx="12192000" cy="4572000"/>
            </a:xfrm>
            <a:custGeom>
              <a:avLst/>
              <a:gdLst/>
              <a:ahLst/>
              <a:cxnLst/>
              <a:rect r="r" b="b" t="t" l="l"/>
              <a:pathLst>
                <a:path h="4572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19999"/>
              </a:blip>
              <a:stretch>
                <a:fillRect l="-2742" t="-41440" r="0" b="-4144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2192000" y="9144000"/>
              <a:ext cx="12159590" cy="4572000"/>
            </a:xfrm>
            <a:custGeom>
              <a:avLst/>
              <a:gdLst/>
              <a:ahLst/>
              <a:cxnLst/>
              <a:rect r="r" b="b" t="t" l="l"/>
              <a:pathLst>
                <a:path h="4572000" w="12159590">
                  <a:moveTo>
                    <a:pt x="0" y="0"/>
                  </a:moveTo>
                  <a:lnTo>
                    <a:pt x="12159590" y="0"/>
                  </a:lnTo>
                  <a:lnTo>
                    <a:pt x="1215959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</a:blip>
              <a:stretch>
                <a:fillRect l="0" t="-48851" r="-11574" b="-48851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2410" y="0"/>
              <a:ext cx="12159590" cy="4572000"/>
            </a:xfrm>
            <a:custGeom>
              <a:avLst/>
              <a:gdLst/>
              <a:ahLst/>
              <a:cxnLst/>
              <a:rect r="r" b="b" t="t" l="l"/>
              <a:pathLst>
                <a:path h="4572000" w="12159590">
                  <a:moveTo>
                    <a:pt x="0" y="0"/>
                  </a:moveTo>
                  <a:lnTo>
                    <a:pt x="12159590" y="0"/>
                  </a:lnTo>
                  <a:lnTo>
                    <a:pt x="1215959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9999"/>
              </a:blip>
              <a:stretch>
                <a:fillRect l="-45106" t="-60228" r="0" b="-60228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4572000"/>
              <a:ext cx="12192000" cy="4572000"/>
            </a:xfrm>
            <a:custGeom>
              <a:avLst/>
              <a:gdLst/>
              <a:ahLst/>
              <a:cxnLst/>
              <a:rect r="r" b="b" t="t" l="l"/>
              <a:pathLst>
                <a:path h="4572000" w="12192000">
                  <a:moveTo>
                    <a:pt x="0" y="0"/>
                  </a:moveTo>
                  <a:lnTo>
                    <a:pt x="12192000" y="0"/>
                  </a:lnTo>
                  <a:lnTo>
                    <a:pt x="12192000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19999"/>
              </a:blip>
              <a:stretch>
                <a:fillRect l="-51907" t="-84912" r="0" b="-8447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64819" y="9144000"/>
              <a:ext cx="12159590" cy="4572000"/>
            </a:xfrm>
            <a:custGeom>
              <a:avLst/>
              <a:gdLst/>
              <a:ahLst/>
              <a:cxnLst/>
              <a:rect r="r" b="b" t="t" l="l"/>
              <a:pathLst>
                <a:path h="4572000" w="12159590">
                  <a:moveTo>
                    <a:pt x="0" y="0"/>
                  </a:moveTo>
                  <a:lnTo>
                    <a:pt x="12159591" y="0"/>
                  </a:lnTo>
                  <a:lnTo>
                    <a:pt x="12159591" y="4572000"/>
                  </a:lnTo>
                  <a:lnTo>
                    <a:pt x="0" y="457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19999"/>
              </a:blip>
              <a:stretch>
                <a:fillRect l="0" t="-40950" r="-2848" b="-4095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881557" y="6048839"/>
            <a:ext cx="10524886" cy="1319346"/>
            <a:chOff x="0" y="0"/>
            <a:chExt cx="2719599" cy="34091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719599" cy="340915"/>
            </a:xfrm>
            <a:custGeom>
              <a:avLst/>
              <a:gdLst/>
              <a:ahLst/>
              <a:cxnLst/>
              <a:rect r="r" b="b" t="t" l="l"/>
              <a:pathLst>
                <a:path h="340915" w="2719599">
                  <a:moveTo>
                    <a:pt x="0" y="0"/>
                  </a:moveTo>
                  <a:lnTo>
                    <a:pt x="2719599" y="0"/>
                  </a:lnTo>
                  <a:lnTo>
                    <a:pt x="2719599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2719599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6658691" y="2590572"/>
            <a:ext cx="4970619" cy="1022557"/>
          </a:xfrm>
          <a:custGeom>
            <a:avLst/>
            <a:gdLst/>
            <a:ahLst/>
            <a:cxnLst/>
            <a:rect r="r" b="b" t="t" l="l"/>
            <a:pathLst>
              <a:path h="1022557" w="4970619">
                <a:moveTo>
                  <a:pt x="0" y="0"/>
                </a:moveTo>
                <a:lnTo>
                  <a:pt x="4970618" y="0"/>
                </a:lnTo>
                <a:lnTo>
                  <a:pt x="4970618" y="1022557"/>
                </a:lnTo>
                <a:lnTo>
                  <a:pt x="0" y="10225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679" t="-63913" r="-4679" b="-63913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982763" y="3843587"/>
            <a:ext cx="14322475" cy="17080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3"/>
              </a:lnSpc>
              <a:spcBef>
                <a:spcPct val="0"/>
              </a:spcBef>
            </a:pPr>
            <a:r>
              <a:rPr lang="en-US" b="true" sz="10002" spc="136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WHY JOIN EDEN?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371451" y="6117962"/>
            <a:ext cx="9565578" cy="1144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b="true" sz="3300" spc="4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STRENGT</a:t>
            </a:r>
            <a:r>
              <a:rPr lang="en-US" b="true" sz="3300" spc="4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HENING EXTENSION’S IMPACT BEFORE, DURING, AND AFTER DISASTERS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8700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328046" y="0"/>
            <a:ext cx="4959730" cy="10287000"/>
          </a:xfrm>
          <a:custGeom>
            <a:avLst/>
            <a:gdLst/>
            <a:ahLst/>
            <a:cxnLst/>
            <a:rect r="r" b="b" t="t" l="l"/>
            <a:pathLst>
              <a:path h="10287000" w="4959730">
                <a:moveTo>
                  <a:pt x="0" y="0"/>
                </a:moveTo>
                <a:lnTo>
                  <a:pt x="4959730" y="0"/>
                </a:lnTo>
                <a:lnTo>
                  <a:pt x="49597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85332" t="0" r="-12550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2941960" y="826125"/>
            <a:ext cx="4835816" cy="1319346"/>
            <a:chOff x="0" y="0"/>
            <a:chExt cx="1249560" cy="34091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49560" cy="340915"/>
            </a:xfrm>
            <a:custGeom>
              <a:avLst/>
              <a:gdLst/>
              <a:ahLst/>
              <a:cxnLst/>
              <a:rect r="r" b="b" t="t" l="l"/>
              <a:pathLst>
                <a:path h="340915" w="1249560">
                  <a:moveTo>
                    <a:pt x="0" y="0"/>
                  </a:moveTo>
                  <a:lnTo>
                    <a:pt x="1249560" y="0"/>
                  </a:lnTo>
                  <a:lnTo>
                    <a:pt x="1249560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1249560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3286822" y="993356"/>
            <a:ext cx="4087118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JOI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 EDEN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67722" y="3782905"/>
            <a:ext cx="10585578" cy="135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44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Become a delegate and s</a:t>
            </a:r>
            <a:r>
              <a:rPr lang="en-US" sz="44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tr</a:t>
            </a:r>
            <a:r>
              <a:rPr lang="en-US" sz="44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engthen your impact </a:t>
            </a:r>
            <a:r>
              <a:rPr lang="en-US" sz="4499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before the </a:t>
            </a:r>
            <a:r>
              <a:rPr lang="en-US" b="true" sz="4499" u="non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n</a:t>
            </a:r>
            <a:r>
              <a:rPr lang="en-US" sz="4499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ex</a:t>
            </a:r>
            <a:r>
              <a:rPr lang="en-US" b="true" sz="4499" u="non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t</a:t>
            </a:r>
            <a:r>
              <a:rPr lang="en-US" sz="4499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 </a:t>
            </a:r>
            <a:r>
              <a:rPr lang="en-US" b="true" sz="4499" u="non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di</a:t>
            </a:r>
            <a:r>
              <a:rPr lang="en-US" sz="4499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s</a:t>
            </a:r>
            <a:r>
              <a:rPr lang="en-US" b="true" sz="4499" u="non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a</a:t>
            </a:r>
            <a:r>
              <a:rPr lang="en-US" sz="4499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s</a:t>
            </a:r>
            <a:r>
              <a:rPr lang="en-US" b="true" sz="4499" u="non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te</a:t>
            </a:r>
            <a:r>
              <a:rPr lang="en-US" sz="4499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r.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5710110" y="764096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-10800000">
            <a:off x="2941960" y="2145471"/>
            <a:ext cx="689724" cy="720378"/>
            <a:chOff x="0" y="0"/>
            <a:chExt cx="571500" cy="5969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4567722" y="5567118"/>
            <a:ext cx="9307339" cy="828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60"/>
              </a:lnSpc>
              <a:spcBef>
                <a:spcPct val="0"/>
              </a:spcBef>
            </a:pPr>
            <a:r>
              <a:rPr lang="en-US" b="true" sz="4900" spc="269">
                <a:gradFill>
                  <a:gsLst>
                    <a:gs pos="0">
                      <a:srgbClr val="ED9358">
                        <a:alpha val="100000"/>
                      </a:srgbClr>
                    </a:gs>
                    <a:gs pos="33333">
                      <a:srgbClr val="ED9358">
                        <a:alpha val="100000"/>
                      </a:srgbClr>
                    </a:gs>
                    <a:gs pos="66667">
                      <a:srgbClr val="E56B1F">
                        <a:alpha val="100000"/>
                      </a:srgbClr>
                    </a:gs>
                    <a:gs pos="100000">
                      <a:srgbClr val="E56B1F">
                        <a:alpha val="100000"/>
                      </a:srgbClr>
                    </a:gs>
                  </a:gsLst>
                  <a:lin ang="2700000"/>
                </a:gra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EXTENSIONDISASTER.NET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8700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328046" y="0"/>
            <a:ext cx="4959730" cy="10287000"/>
          </a:xfrm>
          <a:custGeom>
            <a:avLst/>
            <a:gdLst/>
            <a:ahLst/>
            <a:cxnLst/>
            <a:rect r="r" b="b" t="t" l="l"/>
            <a:pathLst>
              <a:path h="10287000" w="4959730">
                <a:moveTo>
                  <a:pt x="0" y="0"/>
                </a:moveTo>
                <a:lnTo>
                  <a:pt x="4959730" y="0"/>
                </a:lnTo>
                <a:lnTo>
                  <a:pt x="49597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85332" t="0" r="-12550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2941960" y="826125"/>
            <a:ext cx="4835816" cy="1319346"/>
            <a:chOff x="0" y="0"/>
            <a:chExt cx="1249560" cy="34091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249560" cy="340915"/>
            </a:xfrm>
            <a:custGeom>
              <a:avLst/>
              <a:gdLst/>
              <a:ahLst/>
              <a:cxnLst/>
              <a:rect r="r" b="b" t="t" l="l"/>
              <a:pathLst>
                <a:path h="340915" w="1249560">
                  <a:moveTo>
                    <a:pt x="0" y="0"/>
                  </a:moveTo>
                  <a:lnTo>
                    <a:pt x="1249560" y="0"/>
                  </a:lnTo>
                  <a:lnTo>
                    <a:pt x="1249560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1249560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3286822" y="993356"/>
            <a:ext cx="4017690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CONTACTS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567722" y="3815042"/>
            <a:ext cx="7514132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Monty Dozier | Texas A&amp;M AgriLife Extension</a:t>
            </a:r>
          </a:p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Chair | </a:t>
            </a:r>
            <a:r>
              <a:rPr lang="en-US" sz="3000" u="sng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  <a:hlinkClick r:id="rId3" tooltip="mailto:monty.dozier@ag.tamu.edu"/>
              </a:rPr>
              <a:t>monty.dozier@ag.tamu.edu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567722" y="5080635"/>
            <a:ext cx="7514132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Thomas Bass | Montana State University </a:t>
            </a: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Chair-Elect | </a:t>
            </a:r>
            <a:r>
              <a:rPr lang="en-US" sz="3000" u="sng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  <a:hlinkClick r:id="rId4" tooltip="mailto:tmbass@montana.edu"/>
              </a:rPr>
              <a:t>tmbass@montana.edu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567722" y="6345555"/>
            <a:ext cx="7514132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b="true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Kimberly Davis | Florida A&amp;M University</a:t>
            </a:r>
          </a:p>
          <a:p>
            <a:pPr algn="l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Secretary | </a:t>
            </a:r>
            <a:r>
              <a:rPr lang="en-US" sz="3000" u="sng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  <a:hlinkClick r:id="rId5" tooltip="mailto:kimberly.davis@famu.edu"/>
              </a:rPr>
              <a:t>ki</a:t>
            </a:r>
            <a:r>
              <a:rPr lang="en-US" sz="3000" u="sng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  <a:hlinkClick r:id="rId6" tooltip="mailto:kimberly.davis@famu.edu"/>
              </a:rPr>
              <a:t>mberly.davis@famu.edu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589473" y="9053654"/>
            <a:ext cx="4835564" cy="297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b="true" sz="2200" i="true" spc="22">
                <a:solidFill>
                  <a:srgbClr val="E56B1F"/>
                </a:solidFill>
                <a:latin typeface="PT Sans Bold Italics"/>
                <a:ea typeface="PT Sans Bold Italics"/>
                <a:cs typeface="PT Sans Bold Italics"/>
                <a:sym typeface="PT Sans Bold Italics"/>
              </a:rPr>
              <a:t>Visit ExtensionDisaster.net for more info.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5710110" y="764096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138" t="-6833" r="-7449" b="-6443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-10800000">
            <a:off x="2941960" y="2145471"/>
            <a:ext cx="689724" cy="720378"/>
            <a:chOff x="0" y="0"/>
            <a:chExt cx="571500" cy="5969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8700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2506" y="0"/>
            <a:ext cx="4654189" cy="10287000"/>
          </a:xfrm>
          <a:custGeom>
            <a:avLst/>
            <a:gdLst/>
            <a:ahLst/>
            <a:cxnLst/>
            <a:rect r="r" b="b" t="t" l="l"/>
            <a:pathLst>
              <a:path h="10287000" w="4654189">
                <a:moveTo>
                  <a:pt x="0" y="0"/>
                </a:moveTo>
                <a:lnTo>
                  <a:pt x="4654190" y="0"/>
                </a:lnTo>
                <a:lnTo>
                  <a:pt x="46541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78695" t="0" r="-108222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2941960" y="837612"/>
            <a:ext cx="13333476" cy="1811849"/>
            <a:chOff x="0" y="0"/>
            <a:chExt cx="3445330" cy="46817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445330" cy="468176"/>
            </a:xfrm>
            <a:custGeom>
              <a:avLst/>
              <a:gdLst/>
              <a:ahLst/>
              <a:cxnLst/>
              <a:rect r="r" b="b" t="t" l="l"/>
              <a:pathLst>
                <a:path h="468176" w="3445330">
                  <a:moveTo>
                    <a:pt x="0" y="0"/>
                  </a:moveTo>
                  <a:lnTo>
                    <a:pt x="3445330" y="0"/>
                  </a:lnTo>
                  <a:lnTo>
                    <a:pt x="3445330" y="468176"/>
                  </a:lnTo>
                  <a:lnTo>
                    <a:pt x="0" y="468176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3445330" cy="525326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-10800000">
            <a:off x="2941960" y="2649461"/>
            <a:ext cx="689724" cy="720378"/>
            <a:chOff x="0" y="0"/>
            <a:chExt cx="571500" cy="5969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334447" y="1000206"/>
            <a:ext cx="12651888" cy="147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4"/>
              </a:lnSpc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DISAST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ERS ARE INCREASING. SO IS THE DEMAND FOR EXTENSION.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sp>
        <p:nvSpPr>
          <p:cNvPr name="TextBox 30" id="30"/>
          <p:cNvSpPr txBox="true"/>
          <p:nvPr/>
        </p:nvSpPr>
        <p:spPr>
          <a:xfrm rot="0">
            <a:off x="4039190" y="3198389"/>
            <a:ext cx="12737842" cy="216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08" indent="-421004" lvl="1">
              <a:lnSpc>
                <a:spcPts val="5849"/>
              </a:lnSpc>
              <a:buFont typeface="Arial"/>
              <a:buChar char="•"/>
            </a:pPr>
            <a:r>
              <a:rPr lang="en-US" b="true" sz="3899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28 billion-dollar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d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isa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ter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 in one year</a:t>
            </a:r>
          </a:p>
          <a:p>
            <a:pPr algn="l" marL="842008" indent="-421004" lvl="1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Communities need </a:t>
            </a:r>
            <a:r>
              <a:rPr lang="en-US" b="true" sz="3899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trusted, research-based guidance</a:t>
            </a:r>
          </a:p>
          <a:p>
            <a:pPr algn="l" marL="842008" indent="-421004" lvl="1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Extension is al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rea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dy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o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n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t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h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 </a:t>
            </a:r>
            <a:r>
              <a:rPr lang="en-US" b="true" sz="3899">
                <a:solidFill>
                  <a:srgbClr val="082E4C"/>
                </a:solidFill>
                <a:latin typeface="PT Sans Bold"/>
                <a:ea typeface="PT Sans Bold"/>
                <a:cs typeface="PT Sans Bold"/>
                <a:sym typeface="PT Sans Bold"/>
              </a:rPr>
              <a:t>front lines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983171" y="6861890"/>
            <a:ext cx="13492711" cy="210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9" indent="-410209" lvl="1">
              <a:lnSpc>
                <a:spcPts val="569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Preparedness, mitigation, response, and recovery start locally</a:t>
            </a:r>
          </a:p>
          <a:p>
            <a:pPr algn="l" marL="820419" indent="-410209" lvl="1">
              <a:lnSpc>
                <a:spcPts val="569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Extension connects resear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ch to real-wo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rld needs</a:t>
            </a:r>
          </a:p>
          <a:p>
            <a:pPr algn="l" marL="820419" indent="-410209" lvl="1">
              <a:lnSpc>
                <a:spcPts val="569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Demand fo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 timely, cre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dible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inf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ormation grows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424847" y="5819544"/>
            <a:ext cx="13051036" cy="828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60"/>
              </a:lnSpc>
              <a:spcBef>
                <a:spcPct val="0"/>
              </a:spcBef>
            </a:pPr>
            <a:r>
              <a:rPr lang="en-US" b="true" sz="4900" spc="269">
                <a:gradFill>
                  <a:gsLst>
                    <a:gs pos="0">
                      <a:srgbClr val="ED9358">
                        <a:alpha val="100000"/>
                      </a:srgbClr>
                    </a:gs>
                    <a:gs pos="33333">
                      <a:srgbClr val="ED9358">
                        <a:alpha val="100000"/>
                      </a:srgbClr>
                    </a:gs>
                    <a:gs pos="66667">
                      <a:srgbClr val="E56B1F">
                        <a:alpha val="100000"/>
                      </a:srgbClr>
                    </a:gs>
                    <a:gs pos="100000">
                      <a:srgbClr val="E56B1F">
                        <a:alpha val="100000"/>
                      </a:srgbClr>
                    </a:gs>
                  </a:gsLst>
                  <a:lin ang="2700000"/>
                </a:gra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EXTENSION PLAYS A CRITICAL ROLE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8700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8700" y="0"/>
            <a:ext cx="4660384" cy="10287000"/>
          </a:xfrm>
          <a:custGeom>
            <a:avLst/>
            <a:gdLst/>
            <a:ahLst/>
            <a:cxnLst/>
            <a:rect r="r" b="b" t="t" l="l"/>
            <a:pathLst>
              <a:path h="10287000" w="4660384">
                <a:moveTo>
                  <a:pt x="0" y="0"/>
                </a:moveTo>
                <a:lnTo>
                  <a:pt x="4660384" y="0"/>
                </a:lnTo>
                <a:lnTo>
                  <a:pt x="46603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43637" t="0" r="-88291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sp>
        <p:nvSpPr>
          <p:cNvPr name="Freeform 22" id="22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941960" y="876300"/>
            <a:ext cx="11914087" cy="1811849"/>
            <a:chOff x="0" y="0"/>
            <a:chExt cx="3078564" cy="46817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078564" cy="468176"/>
            </a:xfrm>
            <a:custGeom>
              <a:avLst/>
              <a:gdLst/>
              <a:ahLst/>
              <a:cxnLst/>
              <a:rect r="r" b="b" t="t" l="l"/>
              <a:pathLst>
                <a:path h="468176" w="3078564">
                  <a:moveTo>
                    <a:pt x="0" y="0"/>
                  </a:moveTo>
                  <a:lnTo>
                    <a:pt x="3078564" y="0"/>
                  </a:lnTo>
                  <a:lnTo>
                    <a:pt x="3078564" y="468176"/>
                  </a:lnTo>
                  <a:lnTo>
                    <a:pt x="0" y="468176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3078564" cy="525326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-10800000">
            <a:off x="2941960" y="2688149"/>
            <a:ext cx="689724" cy="720378"/>
            <a:chOff x="0" y="0"/>
            <a:chExt cx="571500" cy="5969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334447" y="1038893"/>
            <a:ext cx="11195178" cy="147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14"/>
              </a:lnSpc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 NATIONAL NETWORK BUILT FOR THIS WORK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020140" y="3216291"/>
            <a:ext cx="11749055" cy="3632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08" indent="-421004" lvl="1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EDEN is a nationwide Extension net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wo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rk focused on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disaster e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ducation</a:t>
            </a:r>
          </a:p>
          <a:p>
            <a:pPr algn="l" marL="842008" indent="-421004" lvl="1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Multi-state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collab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oration across land-grant instit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utions and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partners</a:t>
            </a:r>
          </a:p>
          <a:p>
            <a:pPr algn="l" marL="842008" indent="-421004" lvl="1">
              <a:lnSpc>
                <a:spcPts val="584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Supported by USDA NIFA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8700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1028700" y="0"/>
            <a:ext cx="4660384" cy="10287000"/>
          </a:xfrm>
          <a:custGeom>
            <a:avLst/>
            <a:gdLst/>
            <a:ahLst/>
            <a:cxnLst/>
            <a:rect r="r" b="b" t="t" l="l"/>
            <a:pathLst>
              <a:path h="10287000" w="4660384">
                <a:moveTo>
                  <a:pt x="0" y="0"/>
                </a:moveTo>
                <a:lnTo>
                  <a:pt x="4660384" y="0"/>
                </a:lnTo>
                <a:lnTo>
                  <a:pt x="46603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57604" t="0" r="-173081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grpSp>
        <p:nvGrpSpPr>
          <p:cNvPr name="Group 22" id="22"/>
          <p:cNvGrpSpPr/>
          <p:nvPr/>
        </p:nvGrpSpPr>
        <p:grpSpPr>
          <a:xfrm rot="0">
            <a:off x="2941960" y="847725"/>
            <a:ext cx="10930848" cy="1319346"/>
            <a:chOff x="0" y="0"/>
            <a:chExt cx="2824498" cy="34091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824498" cy="340915"/>
            </a:xfrm>
            <a:custGeom>
              <a:avLst/>
              <a:gdLst/>
              <a:ahLst/>
              <a:cxnLst/>
              <a:rect r="r" b="b" t="t" l="l"/>
              <a:pathLst>
                <a:path h="340915" w="2824498">
                  <a:moveTo>
                    <a:pt x="0" y="0"/>
                  </a:moveTo>
                  <a:lnTo>
                    <a:pt x="2824498" y="0"/>
                  </a:lnTo>
                  <a:lnTo>
                    <a:pt x="2824498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824498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-10800000">
            <a:off x="2941960" y="2167071"/>
            <a:ext cx="689724" cy="720378"/>
            <a:chOff x="0" y="0"/>
            <a:chExt cx="571500" cy="5969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873327" y="2973174"/>
            <a:ext cx="4742023" cy="5642998"/>
            <a:chOff x="0" y="0"/>
            <a:chExt cx="1248928" cy="148622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48928" cy="1486222"/>
            </a:xfrm>
            <a:custGeom>
              <a:avLst/>
              <a:gdLst/>
              <a:ahLst/>
              <a:cxnLst/>
              <a:rect r="r" b="b" t="t" l="l"/>
              <a:pathLst>
                <a:path h="1486222" w="1248928">
                  <a:moveTo>
                    <a:pt x="0" y="0"/>
                  </a:moveTo>
                  <a:lnTo>
                    <a:pt x="1248928" y="0"/>
                  </a:lnTo>
                  <a:lnTo>
                    <a:pt x="1248928" y="1486222"/>
                  </a:lnTo>
                  <a:lnTo>
                    <a:pt x="0" y="14862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248928" cy="1533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4564788" y="2973174"/>
            <a:ext cx="4742023" cy="5642998"/>
            <a:chOff x="0" y="0"/>
            <a:chExt cx="1248928" cy="148622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48928" cy="1486222"/>
            </a:xfrm>
            <a:custGeom>
              <a:avLst/>
              <a:gdLst/>
              <a:ahLst/>
              <a:cxnLst/>
              <a:rect r="r" b="b" t="t" l="l"/>
              <a:pathLst>
                <a:path h="1486222" w="1248928">
                  <a:moveTo>
                    <a:pt x="0" y="0"/>
                  </a:moveTo>
                  <a:lnTo>
                    <a:pt x="1248928" y="0"/>
                  </a:lnTo>
                  <a:lnTo>
                    <a:pt x="1248928" y="1486222"/>
                  </a:lnTo>
                  <a:lnTo>
                    <a:pt x="0" y="14862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47625"/>
              <a:ext cx="1248928" cy="15338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1508323" y="3305333"/>
            <a:ext cx="1472031" cy="1481289"/>
          </a:xfrm>
          <a:custGeom>
            <a:avLst/>
            <a:gdLst/>
            <a:ahLst/>
            <a:cxnLst/>
            <a:rect r="r" b="b" t="t" l="l"/>
            <a:pathLst>
              <a:path h="1481289" w="1472031">
                <a:moveTo>
                  <a:pt x="0" y="0"/>
                </a:moveTo>
                <a:lnTo>
                  <a:pt x="1472031" y="0"/>
                </a:lnTo>
                <a:lnTo>
                  <a:pt x="1472031" y="1481289"/>
                </a:lnTo>
                <a:lnTo>
                  <a:pt x="0" y="148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6115937" y="3358318"/>
            <a:ext cx="1639724" cy="1375319"/>
          </a:xfrm>
          <a:custGeom>
            <a:avLst/>
            <a:gdLst/>
            <a:ahLst/>
            <a:cxnLst/>
            <a:rect r="r" b="b" t="t" l="l"/>
            <a:pathLst>
              <a:path h="1375319" w="1639724">
                <a:moveTo>
                  <a:pt x="0" y="0"/>
                </a:moveTo>
                <a:lnTo>
                  <a:pt x="1639724" y="0"/>
                </a:lnTo>
                <a:lnTo>
                  <a:pt x="1639724" y="1375319"/>
                </a:lnTo>
                <a:lnTo>
                  <a:pt x="0" y="1375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3286822" y="1014956"/>
            <a:ext cx="10238929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CLEAR, SHARED MISSION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936317" y="4984383"/>
            <a:ext cx="3998964" cy="326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Reduce the impact of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disaster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r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ough research-based edu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ca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244857" y="4984383"/>
            <a:ext cx="3998964" cy="260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Coordinate and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share different res</a:t>
            </a:r>
            <a:r>
              <a:rPr lang="en-US" sz="3999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ources across Extension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8700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-1239199" y="-229980"/>
            <a:ext cx="4870882" cy="10752598"/>
          </a:xfrm>
          <a:custGeom>
            <a:avLst/>
            <a:gdLst/>
            <a:ahLst/>
            <a:cxnLst/>
            <a:rect r="r" b="b" t="t" l="l"/>
            <a:pathLst>
              <a:path h="10752598" w="4870882">
                <a:moveTo>
                  <a:pt x="0" y="0"/>
                </a:moveTo>
                <a:lnTo>
                  <a:pt x="4870883" y="0"/>
                </a:lnTo>
                <a:lnTo>
                  <a:pt x="4870883" y="10752598"/>
                </a:lnTo>
                <a:lnTo>
                  <a:pt x="0" y="10752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72045" t="0" r="-59913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278083" y="4560035"/>
            <a:ext cx="1675437" cy="1675437"/>
          </a:xfrm>
          <a:custGeom>
            <a:avLst/>
            <a:gdLst/>
            <a:ahLst/>
            <a:cxnLst/>
            <a:rect r="r" b="b" t="t" l="l"/>
            <a:pathLst>
              <a:path h="1675437" w="1675437">
                <a:moveTo>
                  <a:pt x="0" y="0"/>
                </a:moveTo>
                <a:lnTo>
                  <a:pt x="1675436" y="0"/>
                </a:lnTo>
                <a:lnTo>
                  <a:pt x="1675436" y="1675436"/>
                </a:lnTo>
                <a:lnTo>
                  <a:pt x="0" y="1675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308722" y="2826664"/>
            <a:ext cx="1675437" cy="1675437"/>
          </a:xfrm>
          <a:custGeom>
            <a:avLst/>
            <a:gdLst/>
            <a:ahLst/>
            <a:cxnLst/>
            <a:rect r="r" b="b" t="t" l="l"/>
            <a:pathLst>
              <a:path h="1675437" w="1675437">
                <a:moveTo>
                  <a:pt x="0" y="0"/>
                </a:moveTo>
                <a:lnTo>
                  <a:pt x="1675436" y="0"/>
                </a:lnTo>
                <a:lnTo>
                  <a:pt x="1675436" y="1675437"/>
                </a:lnTo>
                <a:lnTo>
                  <a:pt x="0" y="1675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308722" y="6254521"/>
            <a:ext cx="1675437" cy="1675437"/>
          </a:xfrm>
          <a:custGeom>
            <a:avLst/>
            <a:gdLst/>
            <a:ahLst/>
            <a:cxnLst/>
            <a:rect r="r" b="b" t="t" l="l"/>
            <a:pathLst>
              <a:path h="1675437" w="1675437">
                <a:moveTo>
                  <a:pt x="0" y="0"/>
                </a:moveTo>
                <a:lnTo>
                  <a:pt x="1675436" y="0"/>
                </a:lnTo>
                <a:lnTo>
                  <a:pt x="1675436" y="1675437"/>
                </a:lnTo>
                <a:lnTo>
                  <a:pt x="0" y="1675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308722" y="7929958"/>
            <a:ext cx="1675437" cy="1675437"/>
          </a:xfrm>
          <a:custGeom>
            <a:avLst/>
            <a:gdLst/>
            <a:ahLst/>
            <a:cxnLst/>
            <a:rect r="r" b="b" t="t" l="l"/>
            <a:pathLst>
              <a:path h="1675437" w="1675437">
                <a:moveTo>
                  <a:pt x="0" y="0"/>
                </a:moveTo>
                <a:lnTo>
                  <a:pt x="1675436" y="0"/>
                </a:lnTo>
                <a:lnTo>
                  <a:pt x="1675436" y="1675437"/>
                </a:lnTo>
                <a:lnTo>
                  <a:pt x="0" y="1675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4655738" y="3060310"/>
            <a:ext cx="977891" cy="977891"/>
          </a:xfrm>
          <a:custGeom>
            <a:avLst/>
            <a:gdLst/>
            <a:ahLst/>
            <a:cxnLst/>
            <a:rect r="r" b="b" t="t" l="l"/>
            <a:pathLst>
              <a:path h="977891" w="977891">
                <a:moveTo>
                  <a:pt x="0" y="0"/>
                </a:moveTo>
                <a:lnTo>
                  <a:pt x="977891" y="0"/>
                </a:lnTo>
                <a:lnTo>
                  <a:pt x="977891" y="977892"/>
                </a:lnTo>
                <a:lnTo>
                  <a:pt x="0" y="9778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782979" y="4847408"/>
            <a:ext cx="803122" cy="818468"/>
          </a:xfrm>
          <a:custGeom>
            <a:avLst/>
            <a:gdLst/>
            <a:ahLst/>
            <a:cxnLst/>
            <a:rect r="r" b="b" t="t" l="l"/>
            <a:pathLst>
              <a:path h="818468" w="803122">
                <a:moveTo>
                  <a:pt x="0" y="0"/>
                </a:moveTo>
                <a:lnTo>
                  <a:pt x="803122" y="0"/>
                </a:lnTo>
                <a:lnTo>
                  <a:pt x="803122" y="818468"/>
                </a:lnTo>
                <a:lnTo>
                  <a:pt x="0" y="8184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138" t="-6833" r="-7449" b="-6443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-10800000">
            <a:off x="2941960" y="2106286"/>
            <a:ext cx="689724" cy="720378"/>
            <a:chOff x="0" y="0"/>
            <a:chExt cx="571500" cy="5969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2941960" y="786940"/>
            <a:ext cx="12376039" cy="1319346"/>
            <a:chOff x="0" y="0"/>
            <a:chExt cx="3197931" cy="34091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197931" cy="340915"/>
            </a:xfrm>
            <a:custGeom>
              <a:avLst/>
              <a:gdLst/>
              <a:ahLst/>
              <a:cxnLst/>
              <a:rect r="r" b="b" t="t" l="l"/>
              <a:pathLst>
                <a:path h="340915" w="3197931">
                  <a:moveTo>
                    <a:pt x="0" y="0"/>
                  </a:moveTo>
                  <a:lnTo>
                    <a:pt x="3197931" y="0"/>
                  </a:lnTo>
                  <a:lnTo>
                    <a:pt x="3197931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57150"/>
              <a:ext cx="3197931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4704516" y="6471830"/>
            <a:ext cx="902898" cy="908576"/>
          </a:xfrm>
          <a:custGeom>
            <a:avLst/>
            <a:gdLst/>
            <a:ahLst/>
            <a:cxnLst/>
            <a:rect r="r" b="b" t="t" l="l"/>
            <a:pathLst>
              <a:path h="908576" w="902898">
                <a:moveTo>
                  <a:pt x="0" y="0"/>
                </a:moveTo>
                <a:lnTo>
                  <a:pt x="902898" y="0"/>
                </a:lnTo>
                <a:lnTo>
                  <a:pt x="902898" y="908576"/>
                </a:lnTo>
                <a:lnTo>
                  <a:pt x="0" y="9085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4668775" y="8258180"/>
            <a:ext cx="974379" cy="750272"/>
          </a:xfrm>
          <a:custGeom>
            <a:avLst/>
            <a:gdLst/>
            <a:ahLst/>
            <a:cxnLst/>
            <a:rect r="r" b="b" t="t" l="l"/>
            <a:pathLst>
              <a:path h="750272" w="974379">
                <a:moveTo>
                  <a:pt x="0" y="0"/>
                </a:moveTo>
                <a:lnTo>
                  <a:pt x="974379" y="0"/>
                </a:lnTo>
                <a:lnTo>
                  <a:pt x="974379" y="750272"/>
                </a:lnTo>
                <a:lnTo>
                  <a:pt x="0" y="7502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6211391" y="3387187"/>
            <a:ext cx="10952659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Connect directly with other EDEN delegates through our listservs and online community platform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211391" y="5339824"/>
            <a:ext cx="10952659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Access a wealth of disaster-related resources to support your work.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211391" y="7047694"/>
            <a:ext cx="936440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Stay informed with our monthly newsletter.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211391" y="8723131"/>
            <a:ext cx="9364408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Stay informed with our monthly newsletter.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211391" y="2906573"/>
            <a:ext cx="7540317" cy="5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b="true" sz="3800" spc="209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NETWORK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211391" y="4859210"/>
            <a:ext cx="10046719" cy="5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b="true" sz="3800" spc="209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RESOURCES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211391" y="6567080"/>
            <a:ext cx="9090859" cy="5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b="true" sz="3800" spc="209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COORDINATION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211391" y="8242517"/>
            <a:ext cx="9090859" cy="5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00"/>
              </a:lnSpc>
            </a:pPr>
            <a:r>
              <a:rPr lang="en-US" b="true" sz="3800" spc="209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CREDIBILITY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3286822" y="954171"/>
            <a:ext cx="11700867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HAT MAKES EDEN VALUABLE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3189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-1263759" y="-285750"/>
            <a:ext cx="4900953" cy="10864138"/>
          </a:xfrm>
          <a:custGeom>
            <a:avLst/>
            <a:gdLst/>
            <a:ahLst/>
            <a:cxnLst/>
            <a:rect r="r" b="b" t="t" l="l"/>
            <a:pathLst>
              <a:path h="10864138" w="4900953">
                <a:moveTo>
                  <a:pt x="0" y="0"/>
                </a:moveTo>
                <a:lnTo>
                  <a:pt x="4900953" y="0"/>
                </a:lnTo>
                <a:lnTo>
                  <a:pt x="4900953" y="10864138"/>
                </a:lnTo>
                <a:lnTo>
                  <a:pt x="0" y="10864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37125" t="0" r="-95593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076079" y="2658849"/>
            <a:ext cx="13078446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Access to disaster education resources an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d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t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ool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Dir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ect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connection to exper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ts and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peers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Professional development opportunities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Opportu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nities to collaborate and contribute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-10800000">
            <a:off x="2941960" y="2100396"/>
            <a:ext cx="689724" cy="720378"/>
            <a:chOff x="0" y="0"/>
            <a:chExt cx="571500" cy="5969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941960" y="781050"/>
            <a:ext cx="10552802" cy="1319346"/>
            <a:chOff x="0" y="0"/>
            <a:chExt cx="2726812" cy="34091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726812" cy="340915"/>
            </a:xfrm>
            <a:custGeom>
              <a:avLst/>
              <a:gdLst/>
              <a:ahLst/>
              <a:cxnLst/>
              <a:rect r="r" b="b" t="t" l="l"/>
              <a:pathLst>
                <a:path h="340915" w="2726812">
                  <a:moveTo>
                    <a:pt x="0" y="0"/>
                  </a:moveTo>
                  <a:lnTo>
                    <a:pt x="2726812" y="0"/>
                  </a:lnTo>
                  <a:lnTo>
                    <a:pt x="2726812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57150"/>
              <a:ext cx="2726812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TextBox 30" id="30"/>
          <p:cNvSpPr txBox="true"/>
          <p:nvPr/>
        </p:nvSpPr>
        <p:spPr>
          <a:xfrm rot="0">
            <a:off x="3286822" y="948281"/>
            <a:ext cx="9904809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W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HAT YOU ACTUALLY GET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567722" y="5722090"/>
            <a:ext cx="11558439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gradFill>
                  <a:gsLst>
                    <a:gs pos="0">
                      <a:srgbClr val="ED9358">
                        <a:alpha val="100000"/>
                      </a:srgbClr>
                    </a:gs>
                    <a:gs pos="33333">
                      <a:srgbClr val="ED9358">
                        <a:alpha val="100000"/>
                      </a:srgbClr>
                    </a:gs>
                    <a:gs pos="66667">
                      <a:srgbClr val="E56B1F">
                        <a:alpha val="100000"/>
                      </a:srgbClr>
                    </a:gs>
                    <a:gs pos="100000">
                      <a:srgbClr val="E56B1F">
                        <a:alpha val="100000"/>
                      </a:srgbClr>
                    </a:gs>
                  </a:gsLst>
                  <a:lin ang="2700000"/>
                </a:gra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SAVE TIME. INCREASE IMPACT.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4076079" y="6784390"/>
            <a:ext cx="13078446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No need to build materials from scra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t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ch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Respond faster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during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crises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St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rengthen pr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ogram qual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ity and credibility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Expand your reach beyond your state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3189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-1263759" y="-285750"/>
            <a:ext cx="4900953" cy="10864138"/>
          </a:xfrm>
          <a:custGeom>
            <a:avLst/>
            <a:gdLst/>
            <a:ahLst/>
            <a:cxnLst/>
            <a:rect r="r" b="b" t="t" l="l"/>
            <a:pathLst>
              <a:path h="10864138" w="4900953">
                <a:moveTo>
                  <a:pt x="0" y="0"/>
                </a:moveTo>
                <a:lnTo>
                  <a:pt x="4900953" y="0"/>
                </a:lnTo>
                <a:lnTo>
                  <a:pt x="4900953" y="10864138"/>
                </a:lnTo>
                <a:lnTo>
                  <a:pt x="0" y="10864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37125" t="0" r="-95593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-10800000">
            <a:off x="2941960" y="2033721"/>
            <a:ext cx="689724" cy="720378"/>
            <a:chOff x="0" y="0"/>
            <a:chExt cx="571500" cy="5969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941960" y="714375"/>
            <a:ext cx="12580047" cy="1319346"/>
            <a:chOff x="0" y="0"/>
            <a:chExt cx="3250646" cy="34091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250646" cy="340915"/>
            </a:xfrm>
            <a:custGeom>
              <a:avLst/>
              <a:gdLst/>
              <a:ahLst/>
              <a:cxnLst/>
              <a:rect r="r" b="b" t="t" l="l"/>
              <a:pathLst>
                <a:path h="340915" w="3250646">
                  <a:moveTo>
                    <a:pt x="0" y="0"/>
                  </a:moveTo>
                  <a:lnTo>
                    <a:pt x="3250646" y="0"/>
                  </a:lnTo>
                  <a:lnTo>
                    <a:pt x="3250646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3250646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3286822" y="881606"/>
            <a:ext cx="11923068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 N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ETWORK WITH REAL REACH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539147" y="3564220"/>
            <a:ext cx="2386481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US" sz="35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states</a:t>
            </a:r>
          </a:p>
          <a:p>
            <a:pPr algn="ctr">
              <a:lnSpc>
                <a:spcPts val="3675"/>
              </a:lnSpc>
            </a:pPr>
            <a:r>
              <a:rPr lang="en-US" sz="35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represented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096147" y="3564220"/>
            <a:ext cx="2800147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US" sz="35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extension professionals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934518" y="3564220"/>
            <a:ext cx="3516195" cy="95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5"/>
              </a:lnSpc>
            </a:pPr>
            <a:r>
              <a:rPr lang="en-US" sz="35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almost disciplines represented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4567722" y="5126320"/>
            <a:ext cx="9226413" cy="1439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1"/>
              </a:lnSpc>
            </a:pPr>
            <a:r>
              <a:rPr lang="en-US" b="true" sz="5100" spc="280">
                <a:gradFill>
                  <a:gsLst>
                    <a:gs pos="0">
                      <a:srgbClr val="ED9358">
                        <a:alpha val="100000"/>
                      </a:srgbClr>
                    </a:gs>
                    <a:gs pos="33333">
                      <a:srgbClr val="ED9358">
                        <a:alpha val="100000"/>
                      </a:srgbClr>
                    </a:gs>
                    <a:gs pos="66667">
                      <a:srgbClr val="E56B1F">
                        <a:alpha val="100000"/>
                      </a:srgbClr>
                    </a:gs>
                    <a:gs pos="100000">
                      <a:srgbClr val="E56B1F">
                        <a:alpha val="100000"/>
                      </a:srgbClr>
                    </a:gs>
                  </a:gsLst>
                  <a:lin ang="2700000"/>
                </a:gra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ENGAGE IN A WAY THAT WORKS FOR YOU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180854" y="6684695"/>
            <a:ext cx="11490939" cy="2720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42008" indent="-421004" lvl="1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Join as a delegate</a:t>
            </a:r>
          </a:p>
          <a:p>
            <a:pPr algn="l" marL="842008" indent="-421004" lvl="1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Participa</a:t>
            </a:r>
            <a:r>
              <a:rPr lang="en-US" sz="38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t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 in a committee</a:t>
            </a:r>
          </a:p>
          <a:p>
            <a:pPr algn="l" marL="842008" indent="-421004" lvl="1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Attend train</a:t>
            </a:r>
            <a:r>
              <a:rPr lang="en-US" sz="38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ing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 or the 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annual</a:t>
            </a: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conference</a:t>
            </a:r>
          </a:p>
          <a:p>
            <a:pPr algn="l" marL="842008" indent="-421004" lvl="1">
              <a:lnSpc>
                <a:spcPts val="5459"/>
              </a:lnSpc>
              <a:buFont typeface="Arial"/>
              <a:buChar char="•"/>
            </a:pPr>
            <a:r>
              <a:rPr lang="en-US" sz="38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Use and share resources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098470" y="2564095"/>
            <a:ext cx="1267835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b="true" sz="6999">
                <a:solidFill>
                  <a:srgbClr val="082E4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50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282724" y="2564095"/>
            <a:ext cx="2426992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b="true" sz="6999">
                <a:solidFill>
                  <a:srgbClr val="082E4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400+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2778257" y="2564095"/>
            <a:ext cx="1828718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b="true" sz="6999">
                <a:solidFill>
                  <a:srgbClr val="082E4C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100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3189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-1263759" y="-285750"/>
            <a:ext cx="4900953" cy="10864138"/>
          </a:xfrm>
          <a:custGeom>
            <a:avLst/>
            <a:gdLst/>
            <a:ahLst/>
            <a:cxnLst/>
            <a:rect r="r" b="b" t="t" l="l"/>
            <a:pathLst>
              <a:path h="10864138" w="4900953">
                <a:moveTo>
                  <a:pt x="0" y="0"/>
                </a:moveTo>
                <a:lnTo>
                  <a:pt x="4900953" y="0"/>
                </a:lnTo>
                <a:lnTo>
                  <a:pt x="4900953" y="10864138"/>
                </a:lnTo>
                <a:lnTo>
                  <a:pt x="0" y="10864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37125" t="0" r="-95593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-10800000">
            <a:off x="2941960" y="2081346"/>
            <a:ext cx="689724" cy="720378"/>
            <a:chOff x="0" y="0"/>
            <a:chExt cx="571500" cy="5969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941960" y="762000"/>
            <a:ext cx="10583659" cy="1319346"/>
            <a:chOff x="0" y="0"/>
            <a:chExt cx="2734786" cy="34091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734786" cy="340915"/>
            </a:xfrm>
            <a:custGeom>
              <a:avLst/>
              <a:gdLst/>
              <a:ahLst/>
              <a:cxnLst/>
              <a:rect r="r" b="b" t="t" l="l"/>
              <a:pathLst>
                <a:path h="340915" w="2734786">
                  <a:moveTo>
                    <a:pt x="0" y="0"/>
                  </a:moveTo>
                  <a:lnTo>
                    <a:pt x="2734786" y="0"/>
                  </a:lnTo>
                  <a:lnTo>
                    <a:pt x="2734786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2734786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5507008" y="6619613"/>
            <a:ext cx="1097425" cy="1097425"/>
          </a:xfrm>
          <a:custGeom>
            <a:avLst/>
            <a:gdLst/>
            <a:ahLst/>
            <a:cxnLst/>
            <a:rect r="r" b="b" t="t" l="l"/>
            <a:pathLst>
              <a:path h="1097425" w="1097425">
                <a:moveTo>
                  <a:pt x="0" y="0"/>
                </a:moveTo>
                <a:lnTo>
                  <a:pt x="1097425" y="0"/>
                </a:lnTo>
                <a:lnTo>
                  <a:pt x="1097425" y="1097425"/>
                </a:lnTo>
                <a:lnTo>
                  <a:pt x="0" y="1097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9313460" y="6619613"/>
            <a:ext cx="1097425" cy="1097425"/>
          </a:xfrm>
          <a:custGeom>
            <a:avLst/>
            <a:gdLst/>
            <a:ahLst/>
            <a:cxnLst/>
            <a:rect r="r" b="b" t="t" l="l"/>
            <a:pathLst>
              <a:path h="1097425" w="1097425">
                <a:moveTo>
                  <a:pt x="0" y="0"/>
                </a:moveTo>
                <a:lnTo>
                  <a:pt x="1097425" y="0"/>
                </a:lnTo>
                <a:lnTo>
                  <a:pt x="1097425" y="1097425"/>
                </a:lnTo>
                <a:lnTo>
                  <a:pt x="0" y="1097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3126066" y="6619613"/>
            <a:ext cx="1097425" cy="1097425"/>
          </a:xfrm>
          <a:custGeom>
            <a:avLst/>
            <a:gdLst/>
            <a:ahLst/>
            <a:cxnLst/>
            <a:rect r="r" b="b" t="t" l="l"/>
            <a:pathLst>
              <a:path h="1097425" w="1097425">
                <a:moveTo>
                  <a:pt x="0" y="0"/>
                </a:moveTo>
                <a:lnTo>
                  <a:pt x="1097425" y="0"/>
                </a:lnTo>
                <a:lnTo>
                  <a:pt x="1097425" y="1097425"/>
                </a:lnTo>
                <a:lnTo>
                  <a:pt x="0" y="10974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5706567" y="6724411"/>
            <a:ext cx="698309" cy="698309"/>
          </a:xfrm>
          <a:custGeom>
            <a:avLst/>
            <a:gdLst/>
            <a:ahLst/>
            <a:cxnLst/>
            <a:rect r="r" b="b" t="t" l="l"/>
            <a:pathLst>
              <a:path h="698309" w="698309">
                <a:moveTo>
                  <a:pt x="0" y="0"/>
                </a:moveTo>
                <a:lnTo>
                  <a:pt x="698308" y="0"/>
                </a:lnTo>
                <a:lnTo>
                  <a:pt x="698308" y="698309"/>
                </a:lnTo>
                <a:lnTo>
                  <a:pt x="0" y="69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3418136" y="6748011"/>
            <a:ext cx="513285" cy="677604"/>
          </a:xfrm>
          <a:custGeom>
            <a:avLst/>
            <a:gdLst/>
            <a:ahLst/>
            <a:cxnLst/>
            <a:rect r="r" b="b" t="t" l="l"/>
            <a:pathLst>
              <a:path h="677604" w="513285">
                <a:moveTo>
                  <a:pt x="0" y="0"/>
                </a:moveTo>
                <a:lnTo>
                  <a:pt x="513285" y="0"/>
                </a:lnTo>
                <a:lnTo>
                  <a:pt x="513285" y="677604"/>
                </a:lnTo>
                <a:lnTo>
                  <a:pt x="0" y="6776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9672462" y="6782922"/>
            <a:ext cx="379422" cy="581287"/>
          </a:xfrm>
          <a:custGeom>
            <a:avLst/>
            <a:gdLst/>
            <a:ahLst/>
            <a:cxnLst/>
            <a:rect r="r" b="b" t="t" l="l"/>
            <a:pathLst>
              <a:path h="581287" w="379422">
                <a:moveTo>
                  <a:pt x="0" y="0"/>
                </a:moveTo>
                <a:lnTo>
                  <a:pt x="379422" y="0"/>
                </a:lnTo>
                <a:lnTo>
                  <a:pt x="379422" y="581287"/>
                </a:lnTo>
                <a:lnTo>
                  <a:pt x="0" y="5812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4076079" y="2578809"/>
            <a:ext cx="13078446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Present your work nationally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Contribute to shared resources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Collabora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t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 on projects a</a:t>
            </a:r>
            <a:r>
              <a:rPr lang="en-US" sz="3799" u="none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nd</a:t>
            </a: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 initiatives</a:t>
            </a:r>
          </a:p>
          <a:p>
            <a:pPr algn="l" marL="820419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Build your professional profile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286822" y="929231"/>
            <a:ext cx="9856143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M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ORE THAN MEMBERSHIP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567722" y="5684309"/>
            <a:ext cx="9226413" cy="725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1"/>
              </a:lnSpc>
            </a:pPr>
            <a:r>
              <a:rPr lang="en-US" b="true" sz="5100" spc="280">
                <a:gradFill>
                  <a:gsLst>
                    <a:gs pos="0">
                      <a:srgbClr val="ED9358">
                        <a:alpha val="100000"/>
                      </a:srgbClr>
                    </a:gs>
                    <a:gs pos="33333">
                      <a:srgbClr val="ED9358">
                        <a:alpha val="100000"/>
                      </a:srgbClr>
                    </a:gs>
                    <a:gs pos="66667">
                      <a:srgbClr val="E56B1F">
                        <a:alpha val="100000"/>
                      </a:srgbClr>
                    </a:gs>
                    <a:gs pos="100000">
                      <a:srgbClr val="E56B1F">
                        <a:alpha val="100000"/>
                      </a:srgbClr>
                    </a:gs>
                  </a:gsLst>
                  <a:lin ang="2700000"/>
                </a:gra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A BUILT-IN COMMUNITY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4578789" y="8256828"/>
            <a:ext cx="3049114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with extension professionals across the country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165082" y="8256828"/>
            <a:ext cx="3394182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resources, ask questions, and solve problems together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62326" y="8256828"/>
            <a:ext cx="3224905" cy="1236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online platform and communication channels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776149" y="7684043"/>
            <a:ext cx="2654394" cy="5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 spc="209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CONNECT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8534976" y="7684043"/>
            <a:ext cx="2654394" cy="5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 spc="209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SHARE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2347581" y="7684043"/>
            <a:ext cx="2654394" cy="50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b="true" sz="3800" spc="209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ACCESS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23189" y="-285750"/>
            <a:ext cx="4660384" cy="10808368"/>
            <a:chOff x="0" y="0"/>
            <a:chExt cx="2257930" cy="52365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57930" cy="5236593"/>
            </a:xfrm>
            <a:custGeom>
              <a:avLst/>
              <a:gdLst/>
              <a:ahLst/>
              <a:cxnLst/>
              <a:rect r="r" b="b" t="t" l="l"/>
              <a:pathLst>
                <a:path h="5236593" w="2257930">
                  <a:moveTo>
                    <a:pt x="0" y="0"/>
                  </a:moveTo>
                  <a:lnTo>
                    <a:pt x="2257930" y="0"/>
                  </a:lnTo>
                  <a:lnTo>
                    <a:pt x="2257930" y="5236593"/>
                  </a:lnTo>
                  <a:lnTo>
                    <a:pt x="0" y="5236593"/>
                  </a:lnTo>
                  <a:close/>
                </a:path>
              </a:pathLst>
            </a:custGeom>
            <a:solidFill>
              <a:srgbClr val="082E4C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257930" cy="5255643"/>
            </a:xfrm>
            <a:prstGeom prst="rect">
              <a:avLst/>
            </a:prstGeom>
          </p:spPr>
          <p:txBody>
            <a:bodyPr anchor="ctr" rtlCol="false" tIns="17068" lIns="17068" bIns="17068" rIns="17068"/>
            <a:lstStyle/>
            <a:p>
              <a:pPr algn="ctr">
                <a:lnSpc>
                  <a:spcPts val="1364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818261" y="-285750"/>
            <a:ext cx="15422729" cy="15422729"/>
            <a:chOff x="0" y="0"/>
            <a:chExt cx="20563639" cy="2056363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0563639" cy="20563639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F5BE96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0">
              <a:off x="1723730" y="1723730"/>
              <a:ext cx="17116178" cy="17116178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D9358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0">
              <a:off x="3806991" y="4130321"/>
              <a:ext cx="12554758" cy="12554758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 marL="0" indent="0" lvl="0">
                  <a:lnSpc>
                    <a:spcPts val="97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5692684" y="5692684"/>
              <a:ext cx="9178271" cy="9178271"/>
              <a:chOff x="0" y="0"/>
              <a:chExt cx="812800" cy="812800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7456372" y="7456372"/>
              <a:ext cx="5650895" cy="5650895"/>
              <a:chOff x="0" y="0"/>
              <a:chExt cx="812800" cy="81280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ln w="333375" cap="sq">
                <a:solidFill>
                  <a:srgbClr val="E56B1F">
                    <a:alpha val="4706"/>
                  </a:srgbClr>
                </a:solidFill>
                <a:prstDash val="solid"/>
                <a:miter/>
              </a:ln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anchor="ctr" rtlCol="false" tIns="35972" lIns="35972" bIns="35972" rIns="35972"/>
              <a:lstStyle/>
              <a:p>
                <a:pPr algn="ctr">
                  <a:lnSpc>
                    <a:spcPts val="974"/>
                  </a:lnSpc>
                </a:pPr>
              </a:p>
            </p:txBody>
          </p:sp>
        </p:grpSp>
      </p:grpSp>
      <p:grpSp>
        <p:nvGrpSpPr>
          <p:cNvPr name="Group 21" id="21"/>
          <p:cNvGrpSpPr/>
          <p:nvPr/>
        </p:nvGrpSpPr>
        <p:grpSpPr>
          <a:xfrm rot="0">
            <a:off x="4386788" y="2687424"/>
            <a:ext cx="5403551" cy="3116766"/>
            <a:chOff x="0" y="0"/>
            <a:chExt cx="1423158" cy="82087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23158" cy="820877"/>
            </a:xfrm>
            <a:custGeom>
              <a:avLst/>
              <a:gdLst/>
              <a:ahLst/>
              <a:cxnLst/>
              <a:rect r="r" b="b" t="t" l="l"/>
              <a:pathLst>
                <a:path h="820877" w="1423158">
                  <a:moveTo>
                    <a:pt x="0" y="0"/>
                  </a:moveTo>
                  <a:lnTo>
                    <a:pt x="1423158" y="0"/>
                  </a:lnTo>
                  <a:lnTo>
                    <a:pt x="1423158" y="820877"/>
                  </a:lnTo>
                  <a:lnTo>
                    <a:pt x="0" y="8208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1423158" cy="868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4386788" y="6208591"/>
            <a:ext cx="5403551" cy="3116766"/>
            <a:chOff x="0" y="0"/>
            <a:chExt cx="1423158" cy="820877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23158" cy="820877"/>
            </a:xfrm>
            <a:custGeom>
              <a:avLst/>
              <a:gdLst/>
              <a:ahLst/>
              <a:cxnLst/>
              <a:rect r="r" b="b" t="t" l="l"/>
              <a:pathLst>
                <a:path h="820877" w="1423158">
                  <a:moveTo>
                    <a:pt x="0" y="0"/>
                  </a:moveTo>
                  <a:lnTo>
                    <a:pt x="1423158" y="0"/>
                  </a:lnTo>
                  <a:lnTo>
                    <a:pt x="1423158" y="820877"/>
                  </a:lnTo>
                  <a:lnTo>
                    <a:pt x="0" y="8208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47625"/>
              <a:ext cx="1423158" cy="868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0177036" y="2687424"/>
            <a:ext cx="5403551" cy="3116766"/>
            <a:chOff x="0" y="0"/>
            <a:chExt cx="1423158" cy="820877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423158" cy="820877"/>
            </a:xfrm>
            <a:custGeom>
              <a:avLst/>
              <a:gdLst/>
              <a:ahLst/>
              <a:cxnLst/>
              <a:rect r="r" b="b" t="t" l="l"/>
              <a:pathLst>
                <a:path h="820877" w="1423158">
                  <a:moveTo>
                    <a:pt x="0" y="0"/>
                  </a:moveTo>
                  <a:lnTo>
                    <a:pt x="1423158" y="0"/>
                  </a:lnTo>
                  <a:lnTo>
                    <a:pt x="1423158" y="820877"/>
                  </a:lnTo>
                  <a:lnTo>
                    <a:pt x="0" y="8208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1423158" cy="868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0177036" y="6208591"/>
            <a:ext cx="5403551" cy="3116766"/>
            <a:chOff x="0" y="0"/>
            <a:chExt cx="1423158" cy="82087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423158" cy="820877"/>
            </a:xfrm>
            <a:custGeom>
              <a:avLst/>
              <a:gdLst/>
              <a:ahLst/>
              <a:cxnLst/>
              <a:rect r="r" b="b" t="t" l="l"/>
              <a:pathLst>
                <a:path h="820877" w="1423158">
                  <a:moveTo>
                    <a:pt x="0" y="0"/>
                  </a:moveTo>
                  <a:lnTo>
                    <a:pt x="1423158" y="0"/>
                  </a:lnTo>
                  <a:lnTo>
                    <a:pt x="1423158" y="820877"/>
                  </a:lnTo>
                  <a:lnTo>
                    <a:pt x="0" y="82087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47625"/>
              <a:ext cx="1423158" cy="8685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-1263759" y="-285750"/>
            <a:ext cx="4900953" cy="10864138"/>
          </a:xfrm>
          <a:custGeom>
            <a:avLst/>
            <a:gdLst/>
            <a:ahLst/>
            <a:cxnLst/>
            <a:rect r="r" b="b" t="t" l="l"/>
            <a:pathLst>
              <a:path h="10864138" w="4900953">
                <a:moveTo>
                  <a:pt x="0" y="0"/>
                </a:moveTo>
                <a:lnTo>
                  <a:pt x="4900953" y="0"/>
                </a:lnTo>
                <a:lnTo>
                  <a:pt x="4900953" y="10864138"/>
                </a:lnTo>
                <a:lnTo>
                  <a:pt x="0" y="10864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37125" t="0" r="-95593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-10800000">
            <a:off x="2941960" y="2119446"/>
            <a:ext cx="689724" cy="720378"/>
            <a:chOff x="0" y="0"/>
            <a:chExt cx="571500" cy="5969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571500" cy="596900"/>
            </a:xfrm>
            <a:custGeom>
              <a:avLst/>
              <a:gdLst/>
              <a:ahLst/>
              <a:cxnLst/>
              <a:rect r="r" b="b" t="t" l="l"/>
              <a:pathLst>
                <a:path h="596900" w="571500">
                  <a:moveTo>
                    <a:pt x="571500" y="596900"/>
                  </a:moveTo>
                  <a:lnTo>
                    <a:pt x="0" y="596900"/>
                  </a:lnTo>
                  <a:lnTo>
                    <a:pt x="0" y="0"/>
                  </a:lnTo>
                  <a:lnTo>
                    <a:pt x="571500" y="596900"/>
                  </a:lnTo>
                  <a:close/>
                </a:path>
              </a:pathLst>
            </a:custGeom>
            <a:solidFill>
              <a:srgbClr val="E56B1F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250825"/>
              <a:ext cx="285750" cy="344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2941960" y="800100"/>
            <a:ext cx="10386214" cy="1319346"/>
            <a:chOff x="0" y="0"/>
            <a:chExt cx="2683766" cy="34091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683766" cy="340915"/>
            </a:xfrm>
            <a:custGeom>
              <a:avLst/>
              <a:gdLst/>
              <a:ahLst/>
              <a:cxnLst/>
              <a:rect r="r" b="b" t="t" l="l"/>
              <a:pathLst>
                <a:path h="340915" w="2683766">
                  <a:moveTo>
                    <a:pt x="0" y="0"/>
                  </a:moveTo>
                  <a:lnTo>
                    <a:pt x="2683766" y="0"/>
                  </a:lnTo>
                  <a:lnTo>
                    <a:pt x="2683766" y="340915"/>
                  </a:lnTo>
                  <a:lnTo>
                    <a:pt x="0" y="340915"/>
                  </a:lnTo>
                  <a:close/>
                </a:path>
              </a:pathLst>
            </a:custGeom>
            <a:gradFill rotWithShape="true">
              <a:gsLst>
                <a:gs pos="0">
                  <a:srgbClr val="ED9358">
                    <a:alpha val="100000"/>
                  </a:srgbClr>
                </a:gs>
                <a:gs pos="33333">
                  <a:srgbClr val="ED9358">
                    <a:alpha val="100000"/>
                  </a:srgbClr>
                </a:gs>
                <a:gs pos="66667">
                  <a:srgbClr val="E56B1F">
                    <a:alpha val="100000"/>
                  </a:srgbClr>
                </a:gs>
                <a:gs pos="100000">
                  <a:srgbClr val="E56B1F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57150"/>
              <a:ext cx="2683766" cy="398065"/>
            </a:xfrm>
            <a:prstGeom prst="rect">
              <a:avLst/>
            </a:prstGeom>
          </p:spPr>
          <p:txBody>
            <a:bodyPr anchor="ctr" rtlCol="false" tIns="120952" lIns="120952" bIns="120952" rIns="120952"/>
            <a:lstStyle/>
            <a:p>
              <a:pPr algn="l">
                <a:lnSpc>
                  <a:spcPts val="4480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15986335" y="8438603"/>
            <a:ext cx="1867145" cy="1259167"/>
          </a:xfrm>
          <a:custGeom>
            <a:avLst/>
            <a:gdLst/>
            <a:ahLst/>
            <a:cxnLst/>
            <a:rect r="r" b="b" t="t" l="l"/>
            <a:pathLst>
              <a:path h="1259167" w="1867145">
                <a:moveTo>
                  <a:pt x="0" y="0"/>
                </a:moveTo>
                <a:lnTo>
                  <a:pt x="1867145" y="0"/>
                </a:lnTo>
                <a:lnTo>
                  <a:pt x="1867145" y="1259167"/>
                </a:lnTo>
                <a:lnTo>
                  <a:pt x="0" y="12591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38" t="-6833" r="-7449" b="-6443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6458064" y="2900603"/>
            <a:ext cx="1261000" cy="1261000"/>
          </a:xfrm>
          <a:custGeom>
            <a:avLst/>
            <a:gdLst/>
            <a:ahLst/>
            <a:cxnLst/>
            <a:rect r="r" b="b" t="t" l="l"/>
            <a:pathLst>
              <a:path h="1261000" w="1261000">
                <a:moveTo>
                  <a:pt x="0" y="0"/>
                </a:moveTo>
                <a:lnTo>
                  <a:pt x="1261000" y="0"/>
                </a:lnTo>
                <a:lnTo>
                  <a:pt x="1261000" y="1261000"/>
                </a:lnTo>
                <a:lnTo>
                  <a:pt x="0" y="126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6458064" y="6421770"/>
            <a:ext cx="1261000" cy="1261000"/>
          </a:xfrm>
          <a:custGeom>
            <a:avLst/>
            <a:gdLst/>
            <a:ahLst/>
            <a:cxnLst/>
            <a:rect r="r" b="b" t="t" l="l"/>
            <a:pathLst>
              <a:path h="1261000" w="1261000">
                <a:moveTo>
                  <a:pt x="0" y="0"/>
                </a:moveTo>
                <a:lnTo>
                  <a:pt x="1261000" y="0"/>
                </a:lnTo>
                <a:lnTo>
                  <a:pt x="1261000" y="1261000"/>
                </a:lnTo>
                <a:lnTo>
                  <a:pt x="0" y="126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12248312" y="2900603"/>
            <a:ext cx="1261000" cy="1261000"/>
          </a:xfrm>
          <a:custGeom>
            <a:avLst/>
            <a:gdLst/>
            <a:ahLst/>
            <a:cxnLst/>
            <a:rect r="r" b="b" t="t" l="l"/>
            <a:pathLst>
              <a:path h="1261000" w="1261000">
                <a:moveTo>
                  <a:pt x="0" y="0"/>
                </a:moveTo>
                <a:lnTo>
                  <a:pt x="1261000" y="0"/>
                </a:lnTo>
                <a:lnTo>
                  <a:pt x="1261000" y="1261000"/>
                </a:lnTo>
                <a:lnTo>
                  <a:pt x="0" y="126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2248312" y="6421770"/>
            <a:ext cx="1261000" cy="1261000"/>
          </a:xfrm>
          <a:custGeom>
            <a:avLst/>
            <a:gdLst/>
            <a:ahLst/>
            <a:cxnLst/>
            <a:rect r="r" b="b" t="t" l="l"/>
            <a:pathLst>
              <a:path h="1261000" w="1261000">
                <a:moveTo>
                  <a:pt x="0" y="0"/>
                </a:moveTo>
                <a:lnTo>
                  <a:pt x="1261000" y="0"/>
                </a:lnTo>
                <a:lnTo>
                  <a:pt x="1261000" y="1261000"/>
                </a:lnTo>
                <a:lnTo>
                  <a:pt x="0" y="126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6746801" y="3128963"/>
            <a:ext cx="683525" cy="612609"/>
          </a:xfrm>
          <a:custGeom>
            <a:avLst/>
            <a:gdLst/>
            <a:ahLst/>
            <a:cxnLst/>
            <a:rect r="r" b="b" t="t" l="l"/>
            <a:pathLst>
              <a:path h="612609" w="683525">
                <a:moveTo>
                  <a:pt x="0" y="0"/>
                </a:moveTo>
                <a:lnTo>
                  <a:pt x="683525" y="0"/>
                </a:lnTo>
                <a:lnTo>
                  <a:pt x="683525" y="612609"/>
                </a:lnTo>
                <a:lnTo>
                  <a:pt x="0" y="612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6706425" y="6594747"/>
            <a:ext cx="764277" cy="691671"/>
          </a:xfrm>
          <a:custGeom>
            <a:avLst/>
            <a:gdLst/>
            <a:ahLst/>
            <a:cxnLst/>
            <a:rect r="r" b="b" t="t" l="l"/>
            <a:pathLst>
              <a:path h="691671" w="764277">
                <a:moveTo>
                  <a:pt x="0" y="0"/>
                </a:moveTo>
                <a:lnTo>
                  <a:pt x="764277" y="0"/>
                </a:lnTo>
                <a:lnTo>
                  <a:pt x="764277" y="691670"/>
                </a:lnTo>
                <a:lnTo>
                  <a:pt x="0" y="691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2575735" y="6637505"/>
            <a:ext cx="606153" cy="606153"/>
          </a:xfrm>
          <a:custGeom>
            <a:avLst/>
            <a:gdLst/>
            <a:ahLst/>
            <a:cxnLst/>
            <a:rect r="r" b="b" t="t" l="l"/>
            <a:pathLst>
              <a:path h="606153" w="606153">
                <a:moveTo>
                  <a:pt x="0" y="0"/>
                </a:moveTo>
                <a:lnTo>
                  <a:pt x="606154" y="0"/>
                </a:lnTo>
                <a:lnTo>
                  <a:pt x="606154" y="606154"/>
                </a:lnTo>
                <a:lnTo>
                  <a:pt x="0" y="606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12534252" y="3074826"/>
            <a:ext cx="689120" cy="717834"/>
          </a:xfrm>
          <a:custGeom>
            <a:avLst/>
            <a:gdLst/>
            <a:ahLst/>
            <a:cxnLst/>
            <a:rect r="r" b="b" t="t" l="l"/>
            <a:pathLst>
              <a:path h="717834" w="689120">
                <a:moveTo>
                  <a:pt x="0" y="0"/>
                </a:moveTo>
                <a:lnTo>
                  <a:pt x="689120" y="0"/>
                </a:lnTo>
                <a:lnTo>
                  <a:pt x="689120" y="717834"/>
                </a:lnTo>
                <a:lnTo>
                  <a:pt x="0" y="71783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9" id="49"/>
          <p:cNvSpPr txBox="true"/>
          <p:nvPr/>
        </p:nvSpPr>
        <p:spPr>
          <a:xfrm rot="0">
            <a:off x="3286822" y="967331"/>
            <a:ext cx="9741545" cy="870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40"/>
              </a:lnSpc>
              <a:spcBef>
                <a:spcPct val="0"/>
              </a:spcBef>
            </a:pP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RE</a:t>
            </a:r>
            <a:r>
              <a:rPr lang="en-US" b="true" sz="5100" spc="28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LEVANT TO YOUR ROLE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4841334" y="4669904"/>
            <a:ext cx="4494459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strengthen local programming and response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841334" y="8180482"/>
            <a:ext cx="4494459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access vetted messaging and resources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0631582" y="4669904"/>
            <a:ext cx="4494459" cy="82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expand reach and collaboration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0631582" y="8180482"/>
            <a:ext cx="4494459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000">
                <a:solidFill>
                  <a:srgbClr val="082E4C"/>
                </a:solidFill>
                <a:latin typeface="PT Sans"/>
                <a:ea typeface="PT Sans"/>
                <a:cs typeface="PT Sans"/>
                <a:sym typeface="PT Sans"/>
              </a:rPr>
              <a:t>build statewide capacity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5083376" y="4111725"/>
            <a:ext cx="4010376" cy="49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b="true" sz="3600" spc="198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EDUCATORS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4557238" y="7622303"/>
            <a:ext cx="5062652" cy="49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b="true" sz="3600" spc="198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COMMUNICATORS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0497811" y="4111725"/>
            <a:ext cx="4762002" cy="49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b="true" sz="3600" spc="198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SPECIALISTS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0347486" y="7622303"/>
            <a:ext cx="5062652" cy="491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b="true" sz="3600" spc="198">
                <a:solidFill>
                  <a:srgbClr val="082E4C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ADMINISTRATORS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DAHHD7cj0DI</dc:identifier>
  <dcterms:modified xsi:type="dcterms:W3CDTF">2011-08-01T06:04:30Z</dcterms:modified>
  <cp:revision>1</cp:revision>
  <dc:title>260416_EDEN Pitch Deck</dc:title>
</cp:coreProperties>
</file>