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32"/>
  </p:notesMasterIdLst>
  <p:sldIdLst>
    <p:sldId id="327" r:id="rId5"/>
    <p:sldId id="353" r:id="rId6"/>
    <p:sldId id="329" r:id="rId7"/>
    <p:sldId id="330" r:id="rId8"/>
    <p:sldId id="331" r:id="rId9"/>
    <p:sldId id="355" r:id="rId10"/>
    <p:sldId id="332" r:id="rId11"/>
    <p:sldId id="333" r:id="rId12"/>
    <p:sldId id="334" r:id="rId13"/>
    <p:sldId id="335" r:id="rId14"/>
    <p:sldId id="336" r:id="rId15"/>
    <p:sldId id="337" r:id="rId16"/>
    <p:sldId id="338" r:id="rId17"/>
    <p:sldId id="339" r:id="rId18"/>
    <p:sldId id="354"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929335C-BBC6-3545-98C3-3334B5DD804F}">
          <p14:sldIdLst>
            <p14:sldId id="327"/>
            <p14:sldId id="353"/>
            <p14:sldId id="329"/>
            <p14:sldId id="330"/>
            <p14:sldId id="331"/>
            <p14:sldId id="355"/>
            <p14:sldId id="332"/>
            <p14:sldId id="333"/>
            <p14:sldId id="334"/>
            <p14:sldId id="335"/>
            <p14:sldId id="336"/>
            <p14:sldId id="337"/>
            <p14:sldId id="338"/>
            <p14:sldId id="339"/>
            <p14:sldId id="354"/>
            <p14:sldId id="340"/>
            <p14:sldId id="341"/>
            <p14:sldId id="342"/>
            <p14:sldId id="343"/>
            <p14:sldId id="344"/>
            <p14:sldId id="345"/>
            <p14:sldId id="346"/>
            <p14:sldId id="347"/>
            <p14:sldId id="348"/>
            <p14:sldId id="349"/>
            <p14:sldId id="350"/>
            <p14:sldId id="3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523"/>
    <a:srgbClr val="0A324C"/>
    <a:srgbClr val="B17618"/>
    <a:srgbClr val="FFFFFF"/>
    <a:srgbClr val="FFFEF2"/>
    <a:srgbClr val="2F2F2F"/>
    <a:srgbClr val="2C2C2C"/>
    <a:srgbClr val="001409"/>
    <a:srgbClr val="FFC830"/>
    <a:srgbClr val="FFCF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F8038-3D1D-4720-AC81-B3F17F3700B5}" v="16" dt="2020-05-11T02:37:47.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5" autoAdjust="0"/>
    <p:restoredTop sz="74208" autoAdjust="0"/>
  </p:normalViewPr>
  <p:slideViewPr>
    <p:cSldViewPr snapToGrid="0" snapToObjects="1">
      <p:cViewPr varScale="1">
        <p:scale>
          <a:sx n="50" d="100"/>
          <a:sy n="50" d="100"/>
        </p:scale>
        <p:origin x="1676" y="24"/>
      </p:cViewPr>
      <p:guideLst>
        <p:guide orient="horz" pos="2160"/>
        <p:guide pos="2880"/>
      </p:guideLst>
    </p:cSldViewPr>
  </p:slideViewPr>
  <p:outlineViewPr>
    <p:cViewPr>
      <p:scale>
        <a:sx n="33" d="100"/>
        <a:sy n="33" d="100"/>
      </p:scale>
      <p:origin x="0" y="15144"/>
    </p:cViewPr>
  </p:outlineViewPr>
  <p:notesTextViewPr>
    <p:cViewPr>
      <p:scale>
        <a:sx n="100" d="100"/>
        <a:sy n="100" d="100"/>
      </p:scale>
      <p:origin x="0" y="0"/>
    </p:cViewPr>
  </p:notesTextViewPr>
  <p:notesViewPr>
    <p:cSldViewPr snapToGrid="0" snapToObjects="1">
      <p:cViewPr varScale="1">
        <p:scale>
          <a:sx n="90" d="100"/>
          <a:sy n="90" d="100"/>
        </p:scale>
        <p:origin x="255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ch, Becky" userId="a5a1d61a-23b6-4f67-99b2-17858c4c3f1a" providerId="ADAL" clId="{E47F8038-3D1D-4720-AC81-B3F17F3700B5}"/>
    <pc:docChg chg="custSel addSld modSld">
      <pc:chgData name="Koch, Becky" userId="a5a1d61a-23b6-4f67-99b2-17858c4c3f1a" providerId="ADAL" clId="{E47F8038-3D1D-4720-AC81-B3F17F3700B5}" dt="2020-05-11T02:36:26.268" v="1901" actId="20577"/>
      <pc:docMkLst>
        <pc:docMk/>
      </pc:docMkLst>
      <pc:sldChg chg="modNotesTx">
        <pc:chgData name="Koch, Becky" userId="a5a1d61a-23b6-4f67-99b2-17858c4c3f1a" providerId="ADAL" clId="{E47F8038-3D1D-4720-AC81-B3F17F3700B5}" dt="2020-05-11T01:22:40.829" v="14" actId="20577"/>
        <pc:sldMkLst>
          <pc:docMk/>
          <pc:sldMk cId="785121598" sldId="329"/>
        </pc:sldMkLst>
      </pc:sldChg>
      <pc:sldChg chg="modNotesTx">
        <pc:chgData name="Koch, Becky" userId="a5a1d61a-23b6-4f67-99b2-17858c4c3f1a" providerId="ADAL" clId="{E47F8038-3D1D-4720-AC81-B3F17F3700B5}" dt="2020-05-11T01:54:47.133" v="1171" actId="20577"/>
        <pc:sldMkLst>
          <pc:docMk/>
          <pc:sldMk cId="282390473" sldId="330"/>
        </pc:sldMkLst>
      </pc:sldChg>
      <pc:sldChg chg="modSp modNotesTx">
        <pc:chgData name="Koch, Becky" userId="a5a1d61a-23b6-4f67-99b2-17858c4c3f1a" providerId="ADAL" clId="{E47F8038-3D1D-4720-AC81-B3F17F3700B5}" dt="2020-05-11T01:36:14.330" v="322" actId="20577"/>
        <pc:sldMkLst>
          <pc:docMk/>
          <pc:sldMk cId="173769631" sldId="331"/>
        </pc:sldMkLst>
        <pc:spChg chg="mod">
          <ac:chgData name="Koch, Becky" userId="a5a1d61a-23b6-4f67-99b2-17858c4c3f1a" providerId="ADAL" clId="{E47F8038-3D1D-4720-AC81-B3F17F3700B5}" dt="2020-05-11T01:29:36.948" v="172" actId="20577"/>
          <ac:spMkLst>
            <pc:docMk/>
            <pc:sldMk cId="173769631" sldId="331"/>
            <ac:spMk id="2" creationId="{00000000-0000-0000-0000-000000000000}"/>
          </ac:spMkLst>
        </pc:spChg>
      </pc:sldChg>
      <pc:sldChg chg="modNotesTx">
        <pc:chgData name="Koch, Becky" userId="a5a1d61a-23b6-4f67-99b2-17858c4c3f1a" providerId="ADAL" clId="{E47F8038-3D1D-4720-AC81-B3F17F3700B5}" dt="2020-05-11T02:19:53.821" v="1684" actId="114"/>
        <pc:sldMkLst>
          <pc:docMk/>
          <pc:sldMk cId="1116580881" sldId="332"/>
        </pc:sldMkLst>
      </pc:sldChg>
      <pc:sldChg chg="modNotesTx">
        <pc:chgData name="Koch, Becky" userId="a5a1d61a-23b6-4f67-99b2-17858c4c3f1a" providerId="ADAL" clId="{E47F8038-3D1D-4720-AC81-B3F17F3700B5}" dt="2020-05-11T02:12:13.795" v="1498" actId="20577"/>
        <pc:sldMkLst>
          <pc:docMk/>
          <pc:sldMk cId="160690566" sldId="333"/>
        </pc:sldMkLst>
      </pc:sldChg>
      <pc:sldChg chg="modNotesTx">
        <pc:chgData name="Koch, Becky" userId="a5a1d61a-23b6-4f67-99b2-17858c4c3f1a" providerId="ADAL" clId="{E47F8038-3D1D-4720-AC81-B3F17F3700B5}" dt="2020-05-11T02:30:49.235" v="1700" actId="20577"/>
        <pc:sldMkLst>
          <pc:docMk/>
          <pc:sldMk cId="3919351366" sldId="342"/>
        </pc:sldMkLst>
      </pc:sldChg>
      <pc:sldChg chg="modNotesTx">
        <pc:chgData name="Koch, Becky" userId="a5a1d61a-23b6-4f67-99b2-17858c4c3f1a" providerId="ADAL" clId="{E47F8038-3D1D-4720-AC81-B3F17F3700B5}" dt="2020-05-11T02:31:40.782" v="1748" actId="20577"/>
        <pc:sldMkLst>
          <pc:docMk/>
          <pc:sldMk cId="1189321918" sldId="343"/>
        </pc:sldMkLst>
      </pc:sldChg>
      <pc:sldChg chg="modNotesTx">
        <pc:chgData name="Koch, Becky" userId="a5a1d61a-23b6-4f67-99b2-17858c4c3f1a" providerId="ADAL" clId="{E47F8038-3D1D-4720-AC81-B3F17F3700B5}" dt="2020-05-11T02:33:15.916" v="1789" actId="20577"/>
        <pc:sldMkLst>
          <pc:docMk/>
          <pc:sldMk cId="3680673116" sldId="345"/>
        </pc:sldMkLst>
      </pc:sldChg>
      <pc:sldChg chg="modNotesTx">
        <pc:chgData name="Koch, Becky" userId="a5a1d61a-23b6-4f67-99b2-17858c4c3f1a" providerId="ADAL" clId="{E47F8038-3D1D-4720-AC81-B3F17F3700B5}" dt="2020-05-11T02:33:40.163" v="1793" actId="20577"/>
        <pc:sldMkLst>
          <pc:docMk/>
          <pc:sldMk cId="3722474660" sldId="346"/>
        </pc:sldMkLst>
      </pc:sldChg>
      <pc:sldChg chg="modNotesTx">
        <pc:chgData name="Koch, Becky" userId="a5a1d61a-23b6-4f67-99b2-17858c4c3f1a" providerId="ADAL" clId="{E47F8038-3D1D-4720-AC81-B3F17F3700B5}" dt="2020-05-11T02:34:29.295" v="1842" actId="20577"/>
        <pc:sldMkLst>
          <pc:docMk/>
          <pc:sldMk cId="1035957500" sldId="347"/>
        </pc:sldMkLst>
      </pc:sldChg>
      <pc:sldChg chg="modNotesTx">
        <pc:chgData name="Koch, Becky" userId="a5a1d61a-23b6-4f67-99b2-17858c4c3f1a" providerId="ADAL" clId="{E47F8038-3D1D-4720-AC81-B3F17F3700B5}" dt="2020-05-11T02:35:45.084" v="1864" actId="20577"/>
        <pc:sldMkLst>
          <pc:docMk/>
          <pc:sldMk cId="1377725344" sldId="349"/>
        </pc:sldMkLst>
      </pc:sldChg>
      <pc:sldChg chg="modNotesTx">
        <pc:chgData name="Koch, Becky" userId="a5a1d61a-23b6-4f67-99b2-17858c4c3f1a" providerId="ADAL" clId="{E47F8038-3D1D-4720-AC81-B3F17F3700B5}" dt="2020-05-11T02:36:26.268" v="1901" actId="20577"/>
        <pc:sldMkLst>
          <pc:docMk/>
          <pc:sldMk cId="1867541125" sldId="350"/>
        </pc:sldMkLst>
      </pc:sldChg>
      <pc:sldChg chg="modNotesTx">
        <pc:chgData name="Koch, Becky" userId="a5a1d61a-23b6-4f67-99b2-17858c4c3f1a" providerId="ADAL" clId="{E47F8038-3D1D-4720-AC81-B3F17F3700B5}" dt="2020-05-11T01:22:18.450" v="13" actId="20577"/>
        <pc:sldMkLst>
          <pc:docMk/>
          <pc:sldMk cId="963383295" sldId="353"/>
        </pc:sldMkLst>
      </pc:sldChg>
      <pc:sldChg chg="addSp delSp modSp add modNotesTx">
        <pc:chgData name="Koch, Becky" userId="a5a1d61a-23b6-4f67-99b2-17858c4c3f1a" providerId="ADAL" clId="{E47F8038-3D1D-4720-AC81-B3F17F3700B5}" dt="2020-05-11T02:11:39.506" v="1462" actId="1076"/>
        <pc:sldMkLst>
          <pc:docMk/>
          <pc:sldMk cId="3304642338" sldId="355"/>
        </pc:sldMkLst>
        <pc:spChg chg="mod">
          <ac:chgData name="Koch, Becky" userId="a5a1d61a-23b6-4f67-99b2-17858c4c3f1a" providerId="ADAL" clId="{E47F8038-3D1D-4720-AC81-B3F17F3700B5}" dt="2020-05-11T01:31:05.200" v="173" actId="20577"/>
          <ac:spMkLst>
            <pc:docMk/>
            <pc:sldMk cId="3304642338" sldId="355"/>
            <ac:spMk id="2" creationId="{00000000-0000-0000-0000-000000000000}"/>
          </ac:spMkLst>
        </pc:spChg>
        <pc:spChg chg="mod">
          <ac:chgData name="Koch, Becky" userId="a5a1d61a-23b6-4f67-99b2-17858c4c3f1a" providerId="ADAL" clId="{E47F8038-3D1D-4720-AC81-B3F17F3700B5}" dt="2020-05-11T02:11:21.580" v="1458" actId="1076"/>
          <ac:spMkLst>
            <pc:docMk/>
            <pc:sldMk cId="3304642338" sldId="355"/>
            <ac:spMk id="3" creationId="{00000000-0000-0000-0000-000000000000}"/>
          </ac:spMkLst>
        </pc:spChg>
        <pc:spChg chg="mod">
          <ac:chgData name="Koch, Becky" userId="a5a1d61a-23b6-4f67-99b2-17858c4c3f1a" providerId="ADAL" clId="{E47F8038-3D1D-4720-AC81-B3F17F3700B5}" dt="2020-05-11T02:11:31.085" v="1460" actId="1076"/>
          <ac:spMkLst>
            <pc:docMk/>
            <pc:sldMk cId="3304642338" sldId="355"/>
            <ac:spMk id="6" creationId="{00000000-0000-0000-0000-000000000000}"/>
          </ac:spMkLst>
        </pc:spChg>
        <pc:picChg chg="del">
          <ac:chgData name="Koch, Becky" userId="a5a1d61a-23b6-4f67-99b2-17858c4c3f1a" providerId="ADAL" clId="{E47F8038-3D1D-4720-AC81-B3F17F3700B5}" dt="2020-05-11T01:33:15.629" v="249" actId="478"/>
          <ac:picMkLst>
            <pc:docMk/>
            <pc:sldMk cId="3304642338" sldId="355"/>
            <ac:picMk id="4" creationId="{00000000-0000-0000-0000-000000000000}"/>
          </ac:picMkLst>
        </pc:picChg>
        <pc:picChg chg="add mod modCrop">
          <ac:chgData name="Koch, Becky" userId="a5a1d61a-23b6-4f67-99b2-17858c4c3f1a" providerId="ADAL" clId="{E47F8038-3D1D-4720-AC81-B3F17F3700B5}" dt="2020-05-11T02:11:39.506" v="1462" actId="1076"/>
          <ac:picMkLst>
            <pc:docMk/>
            <pc:sldMk cId="3304642338" sldId="355"/>
            <ac:picMk id="7" creationId="{613102D9-2114-4F8C-AC1A-003AC0B0CF4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B0771-C602-DC4E-A79A-FADD584DB129}" type="datetimeFigureOut">
              <a:rPr lang="en-US" smtClean="0"/>
              <a:t>5/10/2020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1207B-98E7-B24C-8E0F-94B1E1F87944}" type="slidenum">
              <a:rPr lang="en-US" smtClean="0"/>
              <a:t>‹#›</a:t>
            </a:fld>
            <a:endParaRPr lang="en-US" dirty="0"/>
          </a:p>
        </p:txBody>
      </p:sp>
    </p:spTree>
    <p:extLst>
      <p:ext uri="{BB962C8B-B14F-4D97-AF65-F5344CB8AC3E}">
        <p14:creationId xmlns:p14="http://schemas.microsoft.com/office/powerpoint/2010/main" val="26441763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b="1" i="1" dirty="0"/>
              <a:t>	Note to Instructor:</a:t>
            </a:r>
            <a:r>
              <a:rPr lang="en-US" sz="1200" i="1" dirty="0"/>
              <a:t> Add your name and title, as</a:t>
            </a:r>
            <a:r>
              <a:rPr lang="en-US" sz="1200" i="1" baseline="0" dirty="0"/>
              <a:t> well as possibly the date and location of the presentation,</a:t>
            </a:r>
            <a:r>
              <a:rPr lang="en-US" sz="1200" i="1" dirty="0"/>
              <a:t> to this slide. Introduce yourself, your Extension affiliation (if</a:t>
            </a:r>
            <a:r>
              <a:rPr lang="en-US" sz="1200" i="1" baseline="0" dirty="0"/>
              <a:t> applicable) and the Extension Disaster Education Network (EDEN). Welcome participants, and lead introductions.</a:t>
            </a:r>
          </a:p>
          <a:p>
            <a:pPr>
              <a:spcBef>
                <a:spcPct val="0"/>
              </a:spcBef>
            </a:pPr>
            <a:r>
              <a:rPr lang="en-US" sz="1200" i="0" baseline="0" dirty="0"/>
              <a:t>	</a:t>
            </a:r>
            <a:r>
              <a:rPr lang="en-US" sz="1200" b="1" i="1" baseline="0" dirty="0"/>
              <a:t>Background</a:t>
            </a:r>
            <a:r>
              <a:rPr lang="en-US" sz="1200" i="0" baseline="0" dirty="0"/>
              <a:t>: The Extension Disaster Education Network (EDEN) is an affiliation of state and territory Extension programs at 1862 and 1890 land-grant universities and Sea Grant programs. The network allows representatives from the institutions to share and collaboratively develop resources to carry out its mission, which is to reduce the impact of disasters through research-based education. These resources include websites, publications, videos, curricula, templates and much more.</a:t>
            </a:r>
          </a:p>
        </p:txBody>
      </p:sp>
      <p:sp>
        <p:nvSpPr>
          <p:cNvPr id="4" name="Slide Number Placeholder 3"/>
          <p:cNvSpPr>
            <a:spLocks noGrp="1"/>
          </p:cNvSpPr>
          <p:nvPr>
            <p:ph type="sldNum" sz="quarter" idx="10"/>
          </p:nvPr>
        </p:nvSpPr>
        <p:spPr/>
        <p:txBody>
          <a:bodyPr/>
          <a:lstStyle/>
          <a:p>
            <a:fld id="{B0B1207B-98E7-B24C-8E0F-94B1E1F87944}" type="slidenum">
              <a:rPr lang="en-US" smtClean="0"/>
              <a:t>1</a:t>
            </a:fld>
            <a:endParaRPr lang="en-US" dirty="0"/>
          </a:p>
        </p:txBody>
      </p:sp>
    </p:spTree>
    <p:extLst>
      <p:ext uri="{BB962C8B-B14F-4D97-AF65-F5344CB8AC3E}">
        <p14:creationId xmlns:p14="http://schemas.microsoft.com/office/powerpoint/2010/main" val="395147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By September 21, cases were sporadic across the country. Soldiers returning from World War I in Europe and civilians riding across the country on the railroad spread the virus to new areas.</a:t>
            </a:r>
          </a:p>
        </p:txBody>
      </p:sp>
      <p:sp>
        <p:nvSpPr>
          <p:cNvPr id="4" name="Slide Number Placeholder 3"/>
          <p:cNvSpPr>
            <a:spLocks noGrp="1"/>
          </p:cNvSpPr>
          <p:nvPr>
            <p:ph type="sldNum" sz="quarter" idx="10"/>
          </p:nvPr>
        </p:nvSpPr>
        <p:spPr/>
        <p:txBody>
          <a:bodyPr/>
          <a:lstStyle/>
          <a:p>
            <a:fld id="{B0B1207B-98E7-B24C-8E0F-94B1E1F87944}" type="slidenum">
              <a:rPr lang="en-US" smtClean="0"/>
              <a:t>10</a:t>
            </a:fld>
            <a:endParaRPr lang="en-US" dirty="0"/>
          </a:p>
        </p:txBody>
      </p:sp>
    </p:spTree>
    <p:extLst>
      <p:ext uri="{BB962C8B-B14F-4D97-AF65-F5344CB8AC3E}">
        <p14:creationId xmlns:p14="http://schemas.microsoft.com/office/powerpoint/2010/main" val="324550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0" i="0" dirty="0"/>
              <a:t>	In</a:t>
            </a:r>
            <a:r>
              <a:rPr lang="en-US" b="0" i="0" baseline="0" dirty="0"/>
              <a:t> just another week, cases had spread broadly, covering most of New England and other pockets of the U.S.</a:t>
            </a:r>
            <a:endParaRPr lang="en-US" b="0" i="0" dirty="0"/>
          </a:p>
        </p:txBody>
      </p:sp>
      <p:sp>
        <p:nvSpPr>
          <p:cNvPr id="4" name="Slide Number Placeholder 3"/>
          <p:cNvSpPr>
            <a:spLocks noGrp="1"/>
          </p:cNvSpPr>
          <p:nvPr>
            <p:ph type="sldNum" sz="quarter" idx="10"/>
          </p:nvPr>
        </p:nvSpPr>
        <p:spPr/>
        <p:txBody>
          <a:bodyPr/>
          <a:lstStyle/>
          <a:p>
            <a:fld id="{B0B1207B-98E7-B24C-8E0F-94B1E1F87944}" type="slidenum">
              <a:rPr lang="en-US" smtClean="0"/>
              <a:t>11</a:t>
            </a:fld>
            <a:endParaRPr lang="en-US" dirty="0"/>
          </a:p>
        </p:txBody>
      </p:sp>
    </p:spTree>
    <p:extLst>
      <p:ext uri="{BB962C8B-B14F-4D97-AF65-F5344CB8AC3E}">
        <p14:creationId xmlns:p14="http://schemas.microsoft.com/office/powerpoint/2010/main" val="3831249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By early October, nearly every state had been affected.</a:t>
            </a:r>
          </a:p>
        </p:txBody>
      </p:sp>
      <p:sp>
        <p:nvSpPr>
          <p:cNvPr id="4" name="Slide Number Placeholder 3"/>
          <p:cNvSpPr>
            <a:spLocks noGrp="1"/>
          </p:cNvSpPr>
          <p:nvPr>
            <p:ph type="sldNum" sz="quarter" idx="10"/>
          </p:nvPr>
        </p:nvSpPr>
        <p:spPr/>
        <p:txBody>
          <a:bodyPr/>
          <a:lstStyle/>
          <a:p>
            <a:fld id="{B0B1207B-98E7-B24C-8E0F-94B1E1F87944}" type="slidenum">
              <a:rPr lang="en-US" smtClean="0"/>
              <a:t>12</a:t>
            </a:fld>
            <a:endParaRPr lang="en-US" dirty="0"/>
          </a:p>
        </p:txBody>
      </p:sp>
    </p:spTree>
    <p:extLst>
      <p:ext uri="{BB962C8B-B14F-4D97-AF65-F5344CB8AC3E}">
        <p14:creationId xmlns:p14="http://schemas.microsoft.com/office/powerpoint/2010/main" val="1129831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In just</a:t>
            </a:r>
            <a:r>
              <a:rPr lang="en-US" baseline="0" dirty="0"/>
              <a:t> one</a:t>
            </a:r>
            <a:r>
              <a:rPr lang="en-US" dirty="0"/>
              <a:t> month, pandemic influenza had engulfed the country,</a:t>
            </a:r>
            <a:r>
              <a:rPr lang="en-US" baseline="0" dirty="0"/>
              <a:t> and e</a:t>
            </a:r>
            <a:r>
              <a:rPr lang="en-US" dirty="0"/>
              <a:t>very</a:t>
            </a:r>
            <a:r>
              <a:rPr lang="en-US" baseline="0" dirty="0"/>
              <a:t> state</a:t>
            </a:r>
            <a:r>
              <a:rPr lang="en-US" dirty="0"/>
              <a:t> was affected in some way. An estimated 300,000 to 350,000 people died</a:t>
            </a:r>
            <a:r>
              <a:rPr lang="en-US" baseline="0" dirty="0"/>
              <a:t> between September 15 and December 1</a:t>
            </a:r>
            <a:r>
              <a:rPr lang="en-US" dirty="0"/>
              <a:t>. The pandemic continued into 1919, ultimately killing about 675,000 people in the U.S. and 30-50 million people worldwide. This</a:t>
            </a:r>
            <a:r>
              <a:rPr lang="en-US" baseline="0" dirty="0"/>
              <a:t> Spanish flu outbreak</a:t>
            </a:r>
            <a:r>
              <a:rPr lang="en-US" dirty="0"/>
              <a:t> has been deemed the worst pandemic in American history.</a:t>
            </a:r>
          </a:p>
        </p:txBody>
      </p:sp>
      <p:sp>
        <p:nvSpPr>
          <p:cNvPr id="4" name="Slide Number Placeholder 3"/>
          <p:cNvSpPr>
            <a:spLocks noGrp="1"/>
          </p:cNvSpPr>
          <p:nvPr>
            <p:ph type="sldNum" sz="quarter" idx="10"/>
          </p:nvPr>
        </p:nvSpPr>
        <p:spPr/>
        <p:txBody>
          <a:bodyPr/>
          <a:lstStyle/>
          <a:p>
            <a:fld id="{B0B1207B-98E7-B24C-8E0F-94B1E1F87944}" type="slidenum">
              <a:rPr lang="en-US" smtClean="0"/>
              <a:t>13</a:t>
            </a:fld>
            <a:endParaRPr lang="en-US" dirty="0"/>
          </a:p>
        </p:txBody>
      </p:sp>
    </p:spTree>
    <p:extLst>
      <p:ext uri="{BB962C8B-B14F-4D97-AF65-F5344CB8AC3E}">
        <p14:creationId xmlns:p14="http://schemas.microsoft.com/office/powerpoint/2010/main" val="3859981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Today’s society is far more mobile than in 1918. Mobility can lead to faster spread of</a:t>
            </a:r>
            <a:r>
              <a:rPr lang="en-US" baseline="0" dirty="0"/>
              <a:t> disease</a:t>
            </a:r>
            <a:r>
              <a:rPr lang="en-US" dirty="0"/>
              <a:t>.</a:t>
            </a:r>
            <a:r>
              <a:rPr lang="en-US" baseline="0" dirty="0"/>
              <a:t> People coughing or sneezing in a confined space easily spread viruses.</a:t>
            </a:r>
            <a:r>
              <a:rPr lang="en-US" dirty="0"/>
              <a:t> Pandemic flu could be one train, bus, ferry, trolley, subway or airplane ride away. </a:t>
            </a:r>
            <a:r>
              <a:rPr lang="en-US" baseline="0" dirty="0"/>
              <a:t>A virus on the East Coast can be on the West Coast in 4 hours.</a:t>
            </a:r>
            <a:r>
              <a:rPr lang="en-US" dirty="0"/>
              <a:t> A virus in Europe can be in the United States in just 8 hours.</a:t>
            </a:r>
            <a:endParaRPr lang="en-US" baseline="0" dirty="0"/>
          </a:p>
        </p:txBody>
      </p:sp>
      <p:sp>
        <p:nvSpPr>
          <p:cNvPr id="4" name="Slide Number Placeholder 3"/>
          <p:cNvSpPr>
            <a:spLocks noGrp="1"/>
          </p:cNvSpPr>
          <p:nvPr>
            <p:ph type="sldNum" sz="quarter" idx="10"/>
          </p:nvPr>
        </p:nvSpPr>
        <p:spPr/>
        <p:txBody>
          <a:bodyPr/>
          <a:lstStyle/>
          <a:p>
            <a:fld id="{B0B1207B-98E7-B24C-8E0F-94B1E1F87944}" type="slidenum">
              <a:rPr lang="en-US" smtClean="0"/>
              <a:t>14</a:t>
            </a:fld>
            <a:endParaRPr lang="en-US" dirty="0"/>
          </a:p>
        </p:txBody>
      </p:sp>
    </p:spTree>
    <p:extLst>
      <p:ext uri="{BB962C8B-B14F-4D97-AF65-F5344CB8AC3E}">
        <p14:creationId xmlns:p14="http://schemas.microsoft.com/office/powerpoint/2010/main" val="393023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dirty="0"/>
              <a:t>Seasonal influenza occurs annually in the United States. While it is generally considered to have a modest impact on society, there is still often a significant cost to human lives and the economy. The World Health Organization estimates a $71 - $167 billion impact to the United States economy each year because of seasonal influenza.</a:t>
            </a:r>
            <a:endParaRPr lang="en-US" baseline="0" dirty="0"/>
          </a:p>
          <a:p>
            <a:r>
              <a:rPr lang="en-US" i="1" dirty="0"/>
              <a:t>Reference: World Health Organization http://www.who.int/mediacentre/factsheets/2003/fs211/en/</a:t>
            </a:r>
          </a:p>
        </p:txBody>
      </p:sp>
      <p:sp>
        <p:nvSpPr>
          <p:cNvPr id="4" name="Slide Number Placeholder 3"/>
          <p:cNvSpPr>
            <a:spLocks noGrp="1"/>
          </p:cNvSpPr>
          <p:nvPr>
            <p:ph type="sldNum" sz="quarter" idx="10"/>
          </p:nvPr>
        </p:nvSpPr>
        <p:spPr/>
        <p:txBody>
          <a:bodyPr/>
          <a:lstStyle/>
          <a:p>
            <a:fld id="{B0B1207B-98E7-B24C-8E0F-94B1E1F87944}" type="slidenum">
              <a:rPr lang="en-US" smtClean="0"/>
              <a:t>15</a:t>
            </a:fld>
            <a:endParaRPr lang="en-US" dirty="0"/>
          </a:p>
        </p:txBody>
      </p:sp>
    </p:spTree>
    <p:extLst>
      <p:ext uri="{BB962C8B-B14F-4D97-AF65-F5344CB8AC3E}">
        <p14:creationId xmlns:p14="http://schemas.microsoft.com/office/powerpoint/2010/main" val="3676123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flu is characterized by fever, headache, tiredness, cough, sore throat, runny or stuffy nose, body aches, diarrhea and vomiting. Fever can be unusually high, tiredness extreme and cough severe. Vomiting and diarrhea are more common in children than adults. In some individuals, the flu can cause serious complications, including bacterial pneumonia, dehydration, sinus problems, ear infections and worsening of chronic medical conditions, such as congestive heart failure, asthma and diabetes.</a:t>
            </a:r>
          </a:p>
          <a:p>
            <a:r>
              <a:rPr lang="en-US" dirty="0"/>
              <a:t>	The flu spreads from perso</a:t>
            </a:r>
            <a:r>
              <a:rPr lang="en-US" baseline="0" dirty="0"/>
              <a:t>n </a:t>
            </a:r>
            <a:r>
              <a:rPr lang="en-US" dirty="0"/>
              <a:t>to</a:t>
            </a:r>
            <a:r>
              <a:rPr lang="en-US" baseline="0" dirty="0"/>
              <a:t> </a:t>
            </a:r>
            <a:r>
              <a:rPr lang="en-US" dirty="0"/>
              <a:t>person through tiny respiratory droplets when infected people cough or sneeze. People also may become infected by touching an object infected with influenza virus and then touching their mouth, nose or eyes.</a:t>
            </a:r>
          </a:p>
        </p:txBody>
      </p:sp>
      <p:sp>
        <p:nvSpPr>
          <p:cNvPr id="4" name="Slide Number Placeholder 3"/>
          <p:cNvSpPr>
            <a:spLocks noGrp="1"/>
          </p:cNvSpPr>
          <p:nvPr>
            <p:ph type="sldNum" sz="quarter" idx="10"/>
          </p:nvPr>
        </p:nvSpPr>
        <p:spPr/>
        <p:txBody>
          <a:bodyPr/>
          <a:lstStyle/>
          <a:p>
            <a:fld id="{B0B1207B-98E7-B24C-8E0F-94B1E1F87944}" type="slidenum">
              <a:rPr lang="en-US" smtClean="0"/>
              <a:t>16</a:t>
            </a:fld>
            <a:endParaRPr lang="en-US" dirty="0"/>
          </a:p>
        </p:txBody>
      </p:sp>
    </p:spTree>
    <p:extLst>
      <p:ext uri="{BB962C8B-B14F-4D97-AF65-F5344CB8AC3E}">
        <p14:creationId xmlns:p14="http://schemas.microsoft.com/office/powerpoint/2010/main" val="129071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Healthy adults may be able to infect others one day prior to showing symptoms and up to five days after getting sick. That means it is possible to give someone the flu before you know you are sick, as well as while you are sick.</a:t>
            </a:r>
          </a:p>
        </p:txBody>
      </p:sp>
      <p:sp>
        <p:nvSpPr>
          <p:cNvPr id="4" name="Slide Number Placeholder 3"/>
          <p:cNvSpPr>
            <a:spLocks noGrp="1"/>
          </p:cNvSpPr>
          <p:nvPr>
            <p:ph type="sldNum" sz="quarter" idx="10"/>
          </p:nvPr>
        </p:nvSpPr>
        <p:spPr/>
        <p:txBody>
          <a:bodyPr/>
          <a:lstStyle/>
          <a:p>
            <a:fld id="{B0B1207B-98E7-B24C-8E0F-94B1E1F87944}" type="slidenum">
              <a:rPr lang="en-US" smtClean="0"/>
              <a:t>17</a:t>
            </a:fld>
            <a:endParaRPr lang="en-US" dirty="0"/>
          </a:p>
        </p:txBody>
      </p:sp>
    </p:spTree>
    <p:extLst>
      <p:ext uri="{BB962C8B-B14F-4D97-AF65-F5344CB8AC3E}">
        <p14:creationId xmlns:p14="http://schemas.microsoft.com/office/powerpoint/2010/main" val="3374417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Fortunately, we can stem that rapid spread of most viruses by taking four actions:</a:t>
            </a:r>
          </a:p>
          <a:p>
            <a:pPr marL="171450" indent="-171450">
              <a:buFont typeface="Arial" pitchFamily="34" charset="0"/>
              <a:buChar char="•"/>
            </a:pPr>
            <a:r>
              <a:rPr lang="en-US" dirty="0"/>
              <a:t>Staying home when you or someone in your household is sick. This is known as voluntary isolation or voluntary quarantine.</a:t>
            </a:r>
          </a:p>
          <a:p>
            <a:pPr marL="171450" indent="-171450">
              <a:buFont typeface="Arial" pitchFamily="34" charset="0"/>
              <a:buChar char="•"/>
            </a:pPr>
            <a:r>
              <a:rPr lang="en-US" dirty="0"/>
              <a:t>Limiting physical contact with others. This is known as social</a:t>
            </a:r>
            <a:r>
              <a:rPr lang="en-US" baseline="0" dirty="0"/>
              <a:t> distancing.</a:t>
            </a:r>
            <a:endParaRPr lang="en-US" baseline="30000" dirty="0"/>
          </a:p>
          <a:p>
            <a:pPr marL="171450" indent="-171450">
              <a:buFont typeface="Arial" pitchFamily="34" charset="0"/>
              <a:buChar char="•"/>
            </a:pPr>
            <a:r>
              <a:rPr lang="en-US" dirty="0"/>
              <a:t>Properly covering your coughs and sneezes.</a:t>
            </a:r>
            <a:endParaRPr lang="en-US" baseline="30000" dirty="0"/>
          </a:p>
          <a:p>
            <a:pPr marL="171450" indent="-171450">
              <a:buFont typeface="Arial" pitchFamily="34" charset="0"/>
              <a:buChar char="•"/>
            </a:pPr>
            <a:r>
              <a:rPr lang="en-US" dirty="0"/>
              <a:t>Washing your hands.</a:t>
            </a:r>
            <a:endParaRPr lang="en-US" baseline="30000" dirty="0"/>
          </a:p>
        </p:txBody>
      </p:sp>
      <p:sp>
        <p:nvSpPr>
          <p:cNvPr id="4" name="Slide Number Placeholder 3"/>
          <p:cNvSpPr>
            <a:spLocks noGrp="1"/>
          </p:cNvSpPr>
          <p:nvPr>
            <p:ph type="sldNum" sz="quarter" idx="10"/>
          </p:nvPr>
        </p:nvSpPr>
        <p:spPr/>
        <p:txBody>
          <a:bodyPr/>
          <a:lstStyle/>
          <a:p>
            <a:fld id="{B0B1207B-98E7-B24C-8E0F-94B1E1F87944}" type="slidenum">
              <a:rPr lang="en-US" smtClean="0"/>
              <a:t>18</a:t>
            </a:fld>
            <a:endParaRPr lang="en-US" dirty="0"/>
          </a:p>
        </p:txBody>
      </p:sp>
    </p:spTree>
    <p:extLst>
      <p:ext uri="{BB962C8B-B14F-4D97-AF65-F5344CB8AC3E}">
        <p14:creationId xmlns:p14="http://schemas.microsoft.com/office/powerpoint/2010/main" val="3079587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During a viral outbreak, encourage staff, volunteers and members to stay at home if they or someone in their household is ill or suspects illness. Staying home can reduce the spread of illness within your community</a:t>
            </a:r>
            <a:r>
              <a:rPr lang="en-US" baseline="0" dirty="0"/>
              <a:t> organization</a:t>
            </a:r>
            <a:r>
              <a:rPr lang="en-US" dirty="0"/>
              <a:t> and the people your organization serves.</a:t>
            </a:r>
            <a:r>
              <a:rPr lang="en-US" baseline="0" dirty="0"/>
              <a:t> T</a:t>
            </a:r>
            <a:r>
              <a:rPr lang="en-US" dirty="0"/>
              <a:t>his voluntary isolation protects the health of your staff and enables your organization to continue performing its core functions.</a:t>
            </a:r>
          </a:p>
        </p:txBody>
      </p:sp>
      <p:sp>
        <p:nvSpPr>
          <p:cNvPr id="4" name="Slide Number Placeholder 3"/>
          <p:cNvSpPr>
            <a:spLocks noGrp="1"/>
          </p:cNvSpPr>
          <p:nvPr>
            <p:ph type="sldNum" sz="quarter" idx="10"/>
          </p:nvPr>
        </p:nvSpPr>
        <p:spPr/>
        <p:txBody>
          <a:bodyPr/>
          <a:lstStyle/>
          <a:p>
            <a:fld id="{B0B1207B-98E7-B24C-8E0F-94B1E1F87944}" type="slidenum">
              <a:rPr lang="en-US" smtClean="0"/>
              <a:t>19</a:t>
            </a:fld>
            <a:endParaRPr lang="en-US" dirty="0"/>
          </a:p>
        </p:txBody>
      </p:sp>
    </p:spTree>
    <p:extLst>
      <p:ext uri="{BB962C8B-B14F-4D97-AF65-F5344CB8AC3E}">
        <p14:creationId xmlns:p14="http://schemas.microsoft.com/office/powerpoint/2010/main" val="341090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Epidemic Preparedness for Community Organizations program consists of three sections. This section provides the members of your community organization with an understanding of how a disease or virus can become an epidemic. In addition, this section will provide every member of your group with steps they can take to reduce the risk of illness and death from an epidemic.</a:t>
            </a:r>
          </a:p>
          <a:p>
            <a:r>
              <a:rPr lang="en-US" dirty="0"/>
              <a:t>	The second section will help your group design an epidemic preparedness plan, and the third section will help you develop a strategy for assisting the community during and after an epidemic.</a:t>
            </a:r>
          </a:p>
        </p:txBody>
      </p:sp>
      <p:sp>
        <p:nvSpPr>
          <p:cNvPr id="4" name="Slide Number Placeholder 3"/>
          <p:cNvSpPr>
            <a:spLocks noGrp="1"/>
          </p:cNvSpPr>
          <p:nvPr>
            <p:ph type="sldNum" sz="quarter" idx="10"/>
          </p:nvPr>
        </p:nvSpPr>
        <p:spPr/>
        <p:txBody>
          <a:bodyPr/>
          <a:lstStyle/>
          <a:p>
            <a:fld id="{B0B1207B-98E7-B24C-8E0F-94B1E1F87944}" type="slidenum">
              <a:rPr lang="en-US" smtClean="0"/>
              <a:t>2</a:t>
            </a:fld>
            <a:endParaRPr lang="en-US" dirty="0"/>
          </a:p>
        </p:txBody>
      </p:sp>
    </p:spTree>
    <p:extLst>
      <p:ext uri="{BB962C8B-B14F-4D97-AF65-F5344CB8AC3E}">
        <p14:creationId xmlns:p14="http://schemas.microsoft.com/office/powerpoint/2010/main" val="462723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dirty="0"/>
              <a:t>	Encouraging people to stay home can be as</a:t>
            </a:r>
            <a:r>
              <a:rPr lang="en-US" baseline="0" dirty="0"/>
              <a:t> </a:t>
            </a:r>
            <a:r>
              <a:rPr lang="en-US" dirty="0"/>
              <a:t>easy as: </a:t>
            </a:r>
          </a:p>
          <a:p>
            <a:pPr marL="171450" indent="-171450">
              <a:buFont typeface="Arial" pitchFamily="34" charset="0"/>
              <a:buChar char="•"/>
            </a:pPr>
            <a:r>
              <a:rPr lang="en-US" dirty="0"/>
              <a:t>having one-on-one conversations with group members, volunteers and staff about staying home when they are sick </a:t>
            </a:r>
          </a:p>
          <a:p>
            <a:pPr marL="171450" indent="-171450">
              <a:buFont typeface="Arial" pitchFamily="34" charset="0"/>
              <a:buChar char="•"/>
            </a:pPr>
            <a:r>
              <a:rPr lang="en-US" dirty="0"/>
              <a:t>distributing flyers within the organization </a:t>
            </a:r>
          </a:p>
          <a:p>
            <a:pPr marL="171450" indent="-171450">
              <a:buFont typeface="Arial" pitchFamily="34" charset="0"/>
              <a:buChar char="•"/>
            </a:pPr>
            <a:r>
              <a:rPr lang="en-US" dirty="0"/>
              <a:t>putting “stay at home” information in bulletins,</a:t>
            </a:r>
            <a:r>
              <a:rPr lang="en-US" baseline="0" dirty="0"/>
              <a:t> </a:t>
            </a:r>
            <a:r>
              <a:rPr lang="en-US" dirty="0"/>
              <a:t>mailings and social media accounts.</a:t>
            </a:r>
          </a:p>
          <a:p>
            <a:pPr marL="0" indent="0" algn="l"/>
            <a:r>
              <a:rPr lang="en-US" dirty="0"/>
              <a:t>	In addition, consider establishing work-from-home and sick-leave policies and procedures that don’t penalize people.</a:t>
            </a:r>
          </a:p>
        </p:txBody>
      </p:sp>
      <p:sp>
        <p:nvSpPr>
          <p:cNvPr id="4" name="Slide Number Placeholder 3"/>
          <p:cNvSpPr>
            <a:spLocks noGrp="1"/>
          </p:cNvSpPr>
          <p:nvPr>
            <p:ph type="sldNum" sz="quarter" idx="10"/>
          </p:nvPr>
        </p:nvSpPr>
        <p:spPr/>
        <p:txBody>
          <a:bodyPr/>
          <a:lstStyle/>
          <a:p>
            <a:fld id="{B0B1207B-98E7-B24C-8E0F-94B1E1F87944}" type="slidenum">
              <a:rPr lang="en-US" smtClean="0"/>
              <a:t>20</a:t>
            </a:fld>
            <a:endParaRPr lang="en-US" dirty="0"/>
          </a:p>
        </p:txBody>
      </p:sp>
    </p:spTree>
    <p:extLst>
      <p:ext uri="{BB962C8B-B14F-4D97-AF65-F5344CB8AC3E}">
        <p14:creationId xmlns:p14="http://schemas.microsoft.com/office/powerpoint/2010/main" val="1217591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Social distancing involves limiting direct contact with others. A person who has a viral illness and is standing within 6 feet of others, which is about two arm lengths away, is likely to spread the virus to them. So, if you must go out, limit close contact with others to reduce the spread of your illness.</a:t>
            </a:r>
          </a:p>
        </p:txBody>
      </p:sp>
      <p:sp>
        <p:nvSpPr>
          <p:cNvPr id="4" name="Slide Number Placeholder 3"/>
          <p:cNvSpPr>
            <a:spLocks noGrp="1"/>
          </p:cNvSpPr>
          <p:nvPr>
            <p:ph type="sldNum" sz="quarter" idx="10"/>
          </p:nvPr>
        </p:nvSpPr>
        <p:spPr/>
        <p:txBody>
          <a:bodyPr/>
          <a:lstStyle/>
          <a:p>
            <a:fld id="{B0B1207B-98E7-B24C-8E0F-94B1E1F87944}" type="slidenum">
              <a:rPr lang="en-US" smtClean="0"/>
              <a:t>21</a:t>
            </a:fld>
            <a:endParaRPr lang="en-US" dirty="0"/>
          </a:p>
        </p:txBody>
      </p:sp>
    </p:spTree>
    <p:extLst>
      <p:ext uri="{BB962C8B-B14F-4D97-AF65-F5344CB8AC3E}">
        <p14:creationId xmlns:p14="http://schemas.microsoft.com/office/powerpoint/2010/main" val="4064321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Organizational leaders need to consider cancelling or altering some activities to help reduce transmission. This limits physical contact and will be discussed</a:t>
            </a:r>
            <a:r>
              <a:rPr lang="en-US" baseline="0" dirty="0"/>
              <a:t> in Section 2.</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22</a:t>
            </a:fld>
            <a:endParaRPr lang="en-US" dirty="0"/>
          </a:p>
        </p:txBody>
      </p:sp>
    </p:spTree>
    <p:extLst>
      <p:ext uri="{BB962C8B-B14F-4D97-AF65-F5344CB8AC3E}">
        <p14:creationId xmlns:p14="http://schemas.microsoft.com/office/powerpoint/2010/main" val="2020084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Covering</a:t>
            </a:r>
            <a:r>
              <a:rPr lang="en-US" baseline="0" dirty="0"/>
              <a:t> your coughs and sneezes is one of the simplest and most effective ways to stem the spread of a virus. Remember that you are contagious a day before you show flu symptoms and may not experience any COVID-19 symptoms, so it is important to protect every cough or sneeze. The best protection is to cough or sneeze into a tissue. Throw the tissue away immediately then wash your hands. If a tissue isn’t handy, cough or sneeze into your upper sleeve. Wash your hands after coughs and sneezes and frequently throughout the day.</a:t>
            </a:r>
            <a:endParaRPr lang="en-US" b="1" i="1" dirty="0"/>
          </a:p>
        </p:txBody>
      </p:sp>
      <p:sp>
        <p:nvSpPr>
          <p:cNvPr id="4" name="Slide Number Placeholder 3"/>
          <p:cNvSpPr>
            <a:spLocks noGrp="1"/>
          </p:cNvSpPr>
          <p:nvPr>
            <p:ph type="sldNum" sz="quarter" idx="10"/>
          </p:nvPr>
        </p:nvSpPr>
        <p:spPr/>
        <p:txBody>
          <a:bodyPr/>
          <a:lstStyle/>
          <a:p>
            <a:fld id="{B0B1207B-98E7-B24C-8E0F-94B1E1F87944}" type="slidenum">
              <a:rPr lang="en-US" smtClean="0"/>
              <a:t>23</a:t>
            </a:fld>
            <a:endParaRPr lang="en-US" dirty="0"/>
          </a:p>
        </p:txBody>
      </p:sp>
    </p:spTree>
    <p:extLst>
      <p:ext uri="{BB962C8B-B14F-4D97-AF65-F5344CB8AC3E}">
        <p14:creationId xmlns:p14="http://schemas.microsoft.com/office/powerpoint/2010/main" val="1340827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The worst thing to do is not cover your</a:t>
            </a:r>
            <a:r>
              <a:rPr lang="en-US" baseline="0" dirty="0"/>
              <a:t> mouth and nose at all. Water droplets from sneezing and coughing can travel 6 feet or more, directly affecting other people and landing on surfaces that others touch. As a last resort, </a:t>
            </a:r>
            <a:r>
              <a:rPr lang="en-US" dirty="0"/>
              <a:t>cover your mouth and nose with your bare hands when you cough or sneeze. Immediately clean them with soap and water or hand sanitizer.</a:t>
            </a:r>
          </a:p>
        </p:txBody>
      </p:sp>
      <p:sp>
        <p:nvSpPr>
          <p:cNvPr id="4" name="Slide Number Placeholder 3"/>
          <p:cNvSpPr>
            <a:spLocks noGrp="1"/>
          </p:cNvSpPr>
          <p:nvPr>
            <p:ph type="sldNum" sz="quarter" idx="10"/>
          </p:nvPr>
        </p:nvSpPr>
        <p:spPr/>
        <p:txBody>
          <a:bodyPr/>
          <a:lstStyle/>
          <a:p>
            <a:fld id="{B0B1207B-98E7-B24C-8E0F-94B1E1F87944}" type="slidenum">
              <a:rPr lang="en-US" smtClean="0"/>
              <a:t>24</a:t>
            </a:fld>
            <a:endParaRPr lang="en-US" dirty="0"/>
          </a:p>
        </p:txBody>
      </p:sp>
    </p:spTree>
    <p:extLst>
      <p:ext uri="{BB962C8B-B14F-4D97-AF65-F5344CB8AC3E}">
        <p14:creationId xmlns:p14="http://schemas.microsoft.com/office/powerpoint/2010/main" val="257211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Good hand hygiene is probably the single most important behavior for</a:t>
            </a:r>
            <a:r>
              <a:rPr lang="en-US" baseline="0" dirty="0"/>
              <a:t> </a:t>
            </a:r>
            <a:r>
              <a:rPr lang="en-US" dirty="0"/>
              <a:t>reducing perso</a:t>
            </a:r>
            <a:r>
              <a:rPr lang="en-US" baseline="0" dirty="0"/>
              <a:t>n-</a:t>
            </a:r>
            <a:r>
              <a:rPr lang="en-US" dirty="0"/>
              <a:t>to</a:t>
            </a:r>
            <a:r>
              <a:rPr lang="en-US" baseline="0" dirty="0"/>
              <a:t>-</a:t>
            </a:r>
            <a:r>
              <a:rPr lang="en-US" dirty="0"/>
              <a:t>person spread of viruses. Frequent handwashing stops the spread of the virus that will make you and others sick.</a:t>
            </a:r>
          </a:p>
          <a:p>
            <a:r>
              <a:rPr lang="en-US" dirty="0"/>
              <a:t>	Your community</a:t>
            </a:r>
            <a:r>
              <a:rPr lang="en-US" baseline="0" dirty="0"/>
              <a:t> organization</a:t>
            </a:r>
            <a:r>
              <a:rPr lang="en-US" dirty="0"/>
              <a:t> can</a:t>
            </a:r>
            <a:r>
              <a:rPr lang="en-US" baseline="0" dirty="0"/>
              <a:t> help make this easy for staff and others by making hand-washing stations and hand sanitizer available in a variety of locations. Remember kitchens, eating areas, meeting rooms, classrooms and other places. Consider putting hand sanitizer in every room of your facility.</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25</a:t>
            </a:fld>
            <a:endParaRPr lang="en-US" dirty="0"/>
          </a:p>
        </p:txBody>
      </p:sp>
    </p:spTree>
    <p:extLst>
      <p:ext uri="{BB962C8B-B14F-4D97-AF65-F5344CB8AC3E}">
        <p14:creationId xmlns:p14="http://schemas.microsoft.com/office/powerpoint/2010/main" val="3679502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To summarize, viral epidemics are public health issues that can affect your entire community. Protect yourself, your loved ones, your organizations and your communities by learning about epidemics</a:t>
            </a:r>
            <a:r>
              <a:rPr lang="en-US" baseline="0" dirty="0"/>
              <a:t> </a:t>
            </a:r>
            <a:r>
              <a:rPr lang="en-US" dirty="0"/>
              <a:t>and using interventions. You</a:t>
            </a:r>
            <a:r>
              <a:rPr lang="en-US" baseline="0" dirty="0"/>
              <a:t> can p</a:t>
            </a:r>
            <a:r>
              <a:rPr lang="en-US" dirty="0"/>
              <a:t>repare to remain healthy.</a:t>
            </a:r>
          </a:p>
        </p:txBody>
      </p:sp>
      <p:sp>
        <p:nvSpPr>
          <p:cNvPr id="4" name="Slide Number Placeholder 3"/>
          <p:cNvSpPr>
            <a:spLocks noGrp="1"/>
          </p:cNvSpPr>
          <p:nvPr>
            <p:ph type="sldNum" sz="quarter" idx="10"/>
          </p:nvPr>
        </p:nvSpPr>
        <p:spPr/>
        <p:txBody>
          <a:bodyPr/>
          <a:lstStyle/>
          <a:p>
            <a:fld id="{B0B1207B-98E7-B24C-8E0F-94B1E1F87944}" type="slidenum">
              <a:rPr lang="en-US" smtClean="0"/>
              <a:t>26</a:t>
            </a:fld>
            <a:endParaRPr lang="en-US" dirty="0"/>
          </a:p>
        </p:txBody>
      </p:sp>
    </p:spTree>
    <p:extLst>
      <p:ext uri="{BB962C8B-B14F-4D97-AF65-F5344CB8AC3E}">
        <p14:creationId xmlns:p14="http://schemas.microsoft.com/office/powerpoint/2010/main" val="1354848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27</a:t>
            </a:fld>
            <a:endParaRPr lang="en-US" dirty="0"/>
          </a:p>
        </p:txBody>
      </p:sp>
    </p:spTree>
    <p:extLst>
      <p:ext uri="{BB962C8B-B14F-4D97-AF65-F5344CB8AC3E}">
        <p14:creationId xmlns:p14="http://schemas.microsoft.com/office/powerpoint/2010/main" val="235292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To properly prepare your organization for an epidemic, it is essential to first cover the basics:</a:t>
            </a:r>
          </a:p>
          <a:p>
            <a:pPr>
              <a:buFont typeface="Arial"/>
              <a:buChar char="•"/>
            </a:pPr>
            <a:r>
              <a:rPr lang="en-US" baseline="0" dirty="0"/>
              <a:t> What are epidemics?</a:t>
            </a:r>
          </a:p>
          <a:p>
            <a:pPr>
              <a:buFont typeface="Arial"/>
              <a:buChar char="•"/>
            </a:pPr>
            <a:r>
              <a:rPr lang="en-US" baseline="0" dirty="0"/>
              <a:t> Where do they come from?</a:t>
            </a:r>
          </a:p>
          <a:p>
            <a:pPr>
              <a:buFont typeface="Arial"/>
              <a:buChar char="•"/>
            </a:pPr>
            <a:r>
              <a:rPr lang="en-US" baseline="0" dirty="0"/>
              <a:t> What can we do to prevent them or reduce their effects?</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3</a:t>
            </a:fld>
            <a:endParaRPr lang="en-US" dirty="0"/>
          </a:p>
        </p:txBody>
      </p:sp>
    </p:spTree>
    <p:extLst>
      <p:ext uri="{BB962C8B-B14F-4D97-AF65-F5344CB8AC3E}">
        <p14:creationId xmlns:p14="http://schemas.microsoft.com/office/powerpoint/2010/main" val="2568985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aseline="0" dirty="0"/>
              <a:t>	Epidemics of an infectious disease are defined this way: </a:t>
            </a:r>
          </a:p>
          <a:p>
            <a:pPr marL="171450" indent="-171450">
              <a:buFont typeface="Arial" panose="020B0604020202020204" pitchFamily="34" charset="0"/>
              <a:buChar char="•"/>
            </a:pPr>
            <a:r>
              <a:rPr lang="en-US" sz="1200" baseline="0" dirty="0"/>
              <a:t>The disease outbreak occurs in a relatively isolated area -- a single city, country or region.</a:t>
            </a:r>
          </a:p>
          <a:p>
            <a:pPr marL="171450" indent="-171450">
              <a:buFont typeface="Arial" panose="020B0604020202020204" pitchFamily="34" charset="0"/>
              <a:buChar char="•"/>
            </a:pPr>
            <a:r>
              <a:rPr lang="en-US" sz="1200" baseline="0" dirty="0"/>
              <a:t>The number of cases becomes significantly higher than the normal pattern. For example, every community has a different baseline for different diseases. In some communities, the number of cases of measles is zero while other communities have a steady presence of measles over long periods of time. The presence of a disease in a community doesn’t necessarily mean that disease is considered an epidemic. However, if the number of cases increases well above the baseline, it may qualify to be an epidemic.</a:t>
            </a:r>
          </a:p>
          <a:p>
            <a:pPr marL="0" lvl="0" indent="0">
              <a:buFontTx/>
              <a:buNone/>
            </a:pPr>
            <a:r>
              <a:rPr lang="en-US" sz="1200" baseline="0" dirty="0"/>
              <a:t>	Epidemics also may be defined by:</a:t>
            </a:r>
          </a:p>
          <a:p>
            <a:pPr marL="171450" indent="-171450">
              <a:buFont typeface="Arial" panose="020B0604020202020204" pitchFamily="34" charset="0"/>
              <a:buChar char="•"/>
            </a:pPr>
            <a:r>
              <a:rPr lang="en-US" sz="1200" baseline="0" dirty="0"/>
              <a:t>Increase in the severity of the disease</a:t>
            </a:r>
          </a:p>
          <a:p>
            <a:pPr marL="171450" indent="-171450">
              <a:buFont typeface="Arial" panose="020B0604020202020204" pitchFamily="34" charset="0"/>
              <a:buChar char="•"/>
            </a:pPr>
            <a:r>
              <a:rPr lang="en-US" sz="1200" baseline="0" dirty="0"/>
              <a:t>Change in the way the disease spreads or how susceptible people are to the disease. A virus may mutate to change the way it moves or the conditions it thrives in. Or an environmental change may increase the likelihood that individuals will come into contact with the disease. For example, after natural disasters, responders may bring diseases to the impacted area or evacuees may take diseases to their new locations. In addition, health care may be strained or lacking, and the quality of living conditions may suddenly decrease.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t>	Seasonal flu is not necessarily an epidemic, and an epidemic is not necessarily an infectious disease. For example, obesity and diabetes are both chronic diseases that are considered to be epidemics in the United States.</a:t>
            </a:r>
          </a:p>
          <a:p>
            <a:pPr marL="0" indent="0">
              <a:buFont typeface="Arial" panose="020B0604020202020204" pitchFamily="34" charset="0"/>
              <a:buNone/>
            </a:pPr>
            <a:r>
              <a:rPr lang="en-US" sz="1200" baseline="0" dirty="0"/>
              <a:t>	An epidemic can become a pandemic when it affects many nations on several continents. Management and containment are key to decreasing the chances that an epidemic will become a pandemic.</a:t>
            </a:r>
          </a:p>
          <a:p>
            <a:pPr marL="0" indent="0">
              <a:buFont typeface="Arial" panose="020B0604020202020204" pitchFamily="34" charset="0"/>
              <a:buNone/>
            </a:pPr>
            <a:r>
              <a:rPr lang="en-US" i="1" baseline="0" dirty="0"/>
              <a:t>Reference: Centers for Disease Control and Prevention (CDC) </a:t>
            </a:r>
            <a:r>
              <a:rPr lang="en-US" sz="1200" i="1" baseline="0" dirty="0"/>
              <a:t>https://www.cdc.gov/ophss/csels/dsepd/ss1978/lesson1/section11.html</a:t>
            </a:r>
          </a:p>
        </p:txBody>
      </p:sp>
      <p:sp>
        <p:nvSpPr>
          <p:cNvPr id="4" name="Slide Number Placeholder 3"/>
          <p:cNvSpPr>
            <a:spLocks noGrp="1"/>
          </p:cNvSpPr>
          <p:nvPr>
            <p:ph type="sldNum" sz="quarter" idx="10"/>
          </p:nvPr>
        </p:nvSpPr>
        <p:spPr/>
        <p:txBody>
          <a:bodyPr/>
          <a:lstStyle/>
          <a:p>
            <a:fld id="{B0B1207B-98E7-B24C-8E0F-94B1E1F87944}" type="slidenum">
              <a:rPr lang="en-US" smtClean="0"/>
              <a:t>4</a:t>
            </a:fld>
            <a:endParaRPr lang="en-US" dirty="0"/>
          </a:p>
        </p:txBody>
      </p:sp>
    </p:spTree>
    <p:extLst>
      <p:ext uri="{BB962C8B-B14F-4D97-AF65-F5344CB8AC3E}">
        <p14:creationId xmlns:p14="http://schemas.microsoft.com/office/powerpoint/2010/main" val="131946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Hundreds of epidemics have occurred throughout history. For example, European settlers carried smallpox to North America, infecting and killing millions of Native Americans. There were multiple outbreaks of polio in the 1900s until it was eradicated in 1979. More recent epidemics include the cholera outbreak in Haiti following the 2010 earthquake and the 2014 Ebola outbreak that primarily was in Sierra Leone, Liberia and Guinea.</a:t>
            </a:r>
          </a:p>
        </p:txBody>
      </p:sp>
      <p:sp>
        <p:nvSpPr>
          <p:cNvPr id="4" name="Slide Number Placeholder 3"/>
          <p:cNvSpPr>
            <a:spLocks noGrp="1"/>
          </p:cNvSpPr>
          <p:nvPr>
            <p:ph type="sldNum" sz="quarter" idx="10"/>
          </p:nvPr>
        </p:nvSpPr>
        <p:spPr/>
        <p:txBody>
          <a:bodyPr/>
          <a:lstStyle/>
          <a:p>
            <a:fld id="{B0B1207B-98E7-B24C-8E0F-94B1E1F87944}" type="slidenum">
              <a:rPr lang="en-US" smtClean="0"/>
              <a:t>5</a:t>
            </a:fld>
            <a:endParaRPr lang="en-US" dirty="0"/>
          </a:p>
        </p:txBody>
      </p:sp>
    </p:spTree>
    <p:extLst>
      <p:ext uri="{BB962C8B-B14F-4D97-AF65-F5344CB8AC3E}">
        <p14:creationId xmlns:p14="http://schemas.microsoft.com/office/powerpoint/2010/main" val="220932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Worldwide pandemics have included the Bubonic plague of the 1300s, called the Black Death, that killed an estimated 75 million to 200 million people in Europe, Asia and Africa. The 1918-1920 influenza pandemic caused 20 million to 50 million deaths around the world. It was called the Spanish flu not because it originated in Spain but because Spain was neutral during World War I. Since it was one of the few countries where news wasn’t suppressed, much of the rest of the world read about the pandemic’s deaths in Spain so they called it the Spanish flu.</a:t>
            </a:r>
          </a:p>
          <a:p>
            <a:r>
              <a:rPr lang="en-US" dirty="0"/>
              <a:t>	About 36 million people died from HIV/AIDS worldwide during the virus’ peak between 2005 and 2012. Of course, the virus is still active, but new infections and deaths have been reduced drastically.</a:t>
            </a:r>
          </a:p>
          <a:p>
            <a:r>
              <a:rPr lang="en-US" dirty="0"/>
              <a:t>	In Fall 2019, a novel coronavirus was initially seen to be an epidemic in China. But the virus spread worldwide within months, and on March 11, 2020, the World Health Organization (WHO) declared COVID-19, the disease caused by the novel coronavirus, to be a pandemic.</a:t>
            </a:r>
          </a:p>
          <a:p>
            <a:r>
              <a:rPr lang="en-US" i="1" dirty="0"/>
              <a:t>Reference: MPH Online, https://www.mphonline.org/worst-pandemics-in-history/</a:t>
            </a:r>
          </a:p>
        </p:txBody>
      </p:sp>
      <p:sp>
        <p:nvSpPr>
          <p:cNvPr id="4" name="Slide Number Placeholder 3"/>
          <p:cNvSpPr>
            <a:spLocks noGrp="1"/>
          </p:cNvSpPr>
          <p:nvPr>
            <p:ph type="sldNum" sz="quarter" idx="10"/>
          </p:nvPr>
        </p:nvSpPr>
        <p:spPr/>
        <p:txBody>
          <a:bodyPr/>
          <a:lstStyle/>
          <a:p>
            <a:fld id="{B0B1207B-98E7-B24C-8E0F-94B1E1F87944}" type="slidenum">
              <a:rPr lang="en-US" smtClean="0"/>
              <a:t>6</a:t>
            </a:fld>
            <a:endParaRPr lang="en-US" dirty="0"/>
          </a:p>
        </p:txBody>
      </p:sp>
    </p:spTree>
    <p:extLst>
      <p:ext uri="{BB962C8B-B14F-4D97-AF65-F5344CB8AC3E}">
        <p14:creationId xmlns:p14="http://schemas.microsoft.com/office/powerpoint/2010/main" val="900966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The information in this program is appropriate most disease-related epidemics. However, we’ll concentrate on influenza epidemics.</a:t>
            </a:r>
          </a:p>
          <a:p>
            <a:pPr>
              <a:buNone/>
            </a:pPr>
            <a:r>
              <a:rPr lang="en-US" i="1" dirty="0"/>
              <a:t>	</a:t>
            </a:r>
            <a:r>
              <a:rPr lang="en-US" b="1" i="1" dirty="0"/>
              <a:t>Note to Instructor: </a:t>
            </a:r>
            <a:r>
              <a:rPr lang="en-US" i="1" dirty="0"/>
              <a:t>This program was updated in early May 2020 with some coronavirus information, but try to incorporate more details as they’re available from credible sources.</a:t>
            </a:r>
          </a:p>
          <a:p>
            <a:pPr>
              <a:buNone/>
            </a:pPr>
            <a:r>
              <a:rPr lang="en-US" dirty="0"/>
              <a:t>	A flu epidemic occurs</a:t>
            </a:r>
            <a:r>
              <a:rPr lang="en-US" baseline="0" dirty="0"/>
              <a:t> </a:t>
            </a:r>
            <a:r>
              <a:rPr lang="en-US" dirty="0"/>
              <a:t>when a new influenza virus emerges for which people have little or no immunity. The virus causes serious illness and spreads easily from person</a:t>
            </a:r>
            <a:r>
              <a:rPr lang="en-US" baseline="0" dirty="0"/>
              <a:t> </a:t>
            </a:r>
            <a:r>
              <a:rPr lang="en-US" dirty="0"/>
              <a:t>to</a:t>
            </a:r>
            <a:r>
              <a:rPr lang="en-US" baseline="0" dirty="0"/>
              <a:t> </a:t>
            </a:r>
            <a:r>
              <a:rPr lang="en-US" dirty="0"/>
              <a:t>person.</a:t>
            </a:r>
            <a:r>
              <a:rPr lang="en-US" baseline="0" dirty="0"/>
              <a:t> </a:t>
            </a:r>
            <a:r>
              <a:rPr lang="en-US" sz="1200" kern="1200" dirty="0">
                <a:solidFill>
                  <a:schemeClr val="tx1"/>
                </a:solidFill>
                <a:latin typeface="+mn-lt"/>
                <a:ea typeface="+mn-ea"/>
                <a:cs typeface="+mn-cs"/>
              </a:rPr>
              <a:t>The emergence of a new and very different influenza virus that infects people can cause an </a:t>
            </a:r>
            <a:r>
              <a:rPr lang="en-US" sz="1200" kern="1200" baseline="0" dirty="0">
                <a:solidFill>
                  <a:schemeClr val="tx1"/>
                </a:solidFill>
                <a:latin typeface="+mn-lt"/>
                <a:ea typeface="+mn-ea"/>
                <a:cs typeface="+mn-cs"/>
              </a:rPr>
              <a:t>epidemic.</a:t>
            </a:r>
          </a:p>
          <a:p>
            <a:pPr>
              <a:buNone/>
            </a:pPr>
            <a:r>
              <a:rPr lang="en-US" i="1" baseline="0" dirty="0"/>
              <a:t>Reference: Centers for Disease Control and Prevention (CDC) http://www.cdc.gov/flu/about/viruses/types.htm</a:t>
            </a:r>
            <a:endParaRPr lang="en-US" i="1" dirty="0"/>
          </a:p>
        </p:txBody>
      </p:sp>
      <p:sp>
        <p:nvSpPr>
          <p:cNvPr id="4" name="Slide Number Placeholder 3"/>
          <p:cNvSpPr>
            <a:spLocks noGrp="1"/>
          </p:cNvSpPr>
          <p:nvPr>
            <p:ph type="sldNum" sz="quarter" idx="10"/>
          </p:nvPr>
        </p:nvSpPr>
        <p:spPr/>
        <p:txBody>
          <a:bodyPr/>
          <a:lstStyle/>
          <a:p>
            <a:fld id="{B0B1207B-98E7-B24C-8E0F-94B1E1F87944}" type="slidenum">
              <a:rPr lang="en-US" smtClean="0"/>
              <a:t>7</a:t>
            </a:fld>
            <a:endParaRPr lang="en-US" dirty="0"/>
          </a:p>
        </p:txBody>
      </p:sp>
    </p:spTree>
    <p:extLst>
      <p:ext uri="{BB962C8B-B14F-4D97-AF65-F5344CB8AC3E}">
        <p14:creationId xmlns:p14="http://schemas.microsoft.com/office/powerpoint/2010/main" val="395281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Every flu</a:t>
            </a:r>
            <a:r>
              <a:rPr lang="en-US" baseline="0" dirty="0"/>
              <a:t> season, the Centers for Disease Control and Prevention (CDC) monitors the number and severity of influenza cases across the United States and releases a weekly online update. The 2014 season reached epidemic proportions largely because the flu vaccine was ineffective on the dominant flu strain.</a:t>
            </a:r>
          </a:p>
          <a:p>
            <a:r>
              <a:rPr lang="en-US" baseline="0" dirty="0"/>
              <a:t>	An epidemic can quickly turn into a pandemic when it spreads to many people around the world, as we’re learning with COVID-19.</a:t>
            </a:r>
          </a:p>
          <a:p>
            <a:r>
              <a:rPr lang="en-US" i="1" dirty="0"/>
              <a:t>References: </a:t>
            </a:r>
          </a:p>
          <a:p>
            <a:r>
              <a:rPr lang="en-US" i="1" dirty="0"/>
              <a:t>http://www.cdc.gov/flu/weekly/usmap.htm</a:t>
            </a:r>
          </a:p>
          <a:p>
            <a:r>
              <a:rPr lang="en-US" i="1" dirty="0"/>
              <a:t>http://www.washingtonpost.com/news/to-your-health/wp/2014/12/30/this-seasons-flu-activity-has-reached-the-epidemic-threshold-the-cdc-says/</a:t>
            </a:r>
          </a:p>
          <a:p>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8</a:t>
            </a:fld>
            <a:endParaRPr lang="en-US" dirty="0"/>
          </a:p>
        </p:txBody>
      </p:sp>
    </p:spTree>
    <p:extLst>
      <p:ext uri="{BB962C8B-B14F-4D97-AF65-F5344CB8AC3E}">
        <p14:creationId xmlns:p14="http://schemas.microsoft.com/office/powerpoint/2010/main" val="242455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In 1918, the Spanish flu struck around the world and quickly swept across the United</a:t>
            </a:r>
            <a:r>
              <a:rPr lang="en-US" baseline="0" dirty="0"/>
              <a:t> </a:t>
            </a:r>
            <a:r>
              <a:rPr lang="en-US" dirty="0"/>
              <a:t>States. The</a:t>
            </a:r>
            <a:r>
              <a:rPr lang="en-US" baseline="0" dirty="0"/>
              <a:t> following</a:t>
            </a:r>
            <a:r>
              <a:rPr lang="en-US" dirty="0"/>
              <a:t> slides demonstrate the rate at which it spread across the country. This is startling, considering that transportation was in no way comparable to today’s standards. Compared to other pandemics that have occurred in the U.S., this one had a higher attack and fatality rate in previously healthy adults 20–50 years old. An estimated 675,000 Americans died.</a:t>
            </a:r>
          </a:p>
        </p:txBody>
      </p:sp>
      <p:sp>
        <p:nvSpPr>
          <p:cNvPr id="4" name="Slide Number Placeholder 3"/>
          <p:cNvSpPr>
            <a:spLocks noGrp="1"/>
          </p:cNvSpPr>
          <p:nvPr>
            <p:ph type="sldNum" sz="quarter" idx="10"/>
          </p:nvPr>
        </p:nvSpPr>
        <p:spPr/>
        <p:txBody>
          <a:bodyPr/>
          <a:lstStyle/>
          <a:p>
            <a:fld id="{B0B1207B-98E7-B24C-8E0F-94B1E1F87944}" type="slidenum">
              <a:rPr lang="en-US" smtClean="0"/>
              <a:t>9</a:t>
            </a:fld>
            <a:endParaRPr lang="en-US" dirty="0"/>
          </a:p>
        </p:txBody>
      </p:sp>
    </p:spTree>
    <p:extLst>
      <p:ext uri="{BB962C8B-B14F-4D97-AF65-F5344CB8AC3E}">
        <p14:creationId xmlns:p14="http://schemas.microsoft.com/office/powerpoint/2010/main" val="264143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extension.org/floods"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142850" y="2593496"/>
            <a:ext cx="5334813" cy="895910"/>
          </a:xfrm>
        </p:spPr>
        <p:txBody>
          <a:bodyPr anchor="t">
            <a:noAutofit/>
          </a:bodyPr>
          <a:lstStyle>
            <a:lvl1pPr algn="l">
              <a:defRPr sz="5400" b="1">
                <a:solidFill>
                  <a:srgbClr val="FFFFFF"/>
                </a:solidFill>
                <a:latin typeface="Calibri"/>
                <a:cs typeface="Calibri"/>
              </a:defRPr>
            </a:lvl1pPr>
          </a:lstStyle>
          <a:p>
            <a:r>
              <a:rPr lang="en-US" dirty="0"/>
              <a:t>Click to edit Master title style</a:t>
            </a:r>
          </a:p>
        </p:txBody>
      </p:sp>
      <p:sp>
        <p:nvSpPr>
          <p:cNvPr id="3" name="Date Placeholder 2"/>
          <p:cNvSpPr>
            <a:spLocks noGrp="1"/>
          </p:cNvSpPr>
          <p:nvPr>
            <p:ph type="dt" sz="half" idx="10"/>
          </p:nvPr>
        </p:nvSpPr>
        <p:spPr>
          <a:xfrm>
            <a:off x="6620435" y="6356350"/>
            <a:ext cx="2133600" cy="365125"/>
          </a:xfrm>
          <a:prstGeom prst="rect">
            <a:avLst/>
          </a:prstGeom>
        </p:spPr>
        <p:txBody>
          <a:bodyPr/>
          <a:lstStyle/>
          <a:p>
            <a:pPr>
              <a:defRPr/>
            </a:pPr>
            <a:fld id="{8232FB77-546F-6140-9907-1008A373849B}" type="datetime1">
              <a:rPr lang="en-US" smtClean="0"/>
              <a:pPr>
                <a:defRPr/>
              </a:pPr>
              <a:t>5/10/2020</a:t>
            </a:fld>
            <a:endParaRPr lang="en-US" dirty="0"/>
          </a:p>
        </p:txBody>
      </p:sp>
      <p:sp>
        <p:nvSpPr>
          <p:cNvPr id="4" name="Footer Placeholder 3"/>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229100" y="6356350"/>
            <a:ext cx="685800" cy="365125"/>
          </a:xfrm>
          <a:prstGeom prst="rect">
            <a:avLst/>
          </a:prstGeom>
        </p:spPr>
        <p:txBody>
          <a:bodyPr/>
          <a:lstStyle/>
          <a:p>
            <a:pPr>
              <a:defRPr/>
            </a:pPr>
            <a:fld id="{6A68AE5D-9F2B-2C4F-BBDC-02F81930A87C}" type="slidenum">
              <a:rPr lang="en-US" smtClean="0"/>
              <a:pPr>
                <a:defRPr/>
              </a:pPr>
              <a:t>‹#›</a:t>
            </a:fld>
            <a:endParaRPr lang="en-US" dirty="0"/>
          </a:p>
        </p:txBody>
      </p:sp>
      <p:pic>
        <p:nvPicPr>
          <p:cNvPr id="6" name="Picture 5"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691" y="2240755"/>
            <a:ext cx="3190738" cy="1867645"/>
          </a:xfrm>
          <a:prstGeom prst="rect">
            <a:avLst/>
          </a:prstGeom>
        </p:spPr>
      </p:pic>
      <p:sp>
        <p:nvSpPr>
          <p:cNvPr id="7" name="Subtitle 6"/>
          <p:cNvSpPr>
            <a:spLocks noGrp="1"/>
          </p:cNvSpPr>
          <p:nvPr>
            <p:ph type="subTitle" idx="1" hasCustomPrompt="1"/>
          </p:nvPr>
        </p:nvSpPr>
        <p:spPr>
          <a:xfrm>
            <a:off x="4152372" y="3436083"/>
            <a:ext cx="4321474" cy="877824"/>
          </a:xfrm>
        </p:spPr>
        <p:txBody>
          <a:bodyPr>
            <a:normAutofit/>
          </a:bodyPr>
          <a:lstStyle>
            <a:lvl1pPr marL="0" indent="0">
              <a:buNone/>
              <a:defRPr baseline="0">
                <a:solidFill>
                  <a:schemeClr val="tx2"/>
                </a:solidFill>
              </a:defRPr>
            </a:lvl1pPr>
          </a:lstStyle>
          <a:p>
            <a:pPr algn="l"/>
            <a:r>
              <a:rPr lang="en-US" dirty="0">
                <a:solidFill>
                  <a:srgbClr val="FFFEF2"/>
                </a:solidFill>
                <a:effectLst/>
                <a:latin typeface="Calibri"/>
                <a:cs typeface="Calibri"/>
              </a:rPr>
              <a:t>Presenter and location of presentation</a:t>
            </a:r>
          </a:p>
        </p:txBody>
      </p:sp>
    </p:spTree>
    <p:extLst>
      <p:ext uri="{BB962C8B-B14F-4D97-AF65-F5344CB8AC3E}">
        <p14:creationId xmlns:p14="http://schemas.microsoft.com/office/powerpoint/2010/main" val="374559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Left Picture Right Title NO LOGO">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a:ln>
            <a:solidFill>
              <a:srgbClr val="FFFEF2"/>
            </a:solidFill>
          </a:ln>
        </p:spPr>
        <p:txBody>
          <a:bodyPr anchor="b">
            <a:noAutofit/>
          </a:bodyPr>
          <a:lstStyle>
            <a:lvl1pPr algn="l">
              <a:defRPr sz="3600" b="0" kern="1200">
                <a:solidFill>
                  <a:srgbClr val="FFFEF2"/>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799853" y="2130552"/>
            <a:ext cx="3657600" cy="3584448"/>
          </a:xfrm>
          <a:ln>
            <a:solidFill>
              <a:srgbClr val="FFFEF2"/>
            </a:solidFill>
          </a:ln>
        </p:spPr>
        <p:txBody>
          <a:bodyPr vert="horz" lIns="91440" tIns="45720" rIns="91440" bIns="45720" rtlCol="0">
            <a:normAutofit/>
          </a:bodyPr>
          <a:lstStyle>
            <a:lvl1pPr marL="0" indent="0">
              <a:spcBef>
                <a:spcPts val="1000"/>
              </a:spcBef>
              <a:buNone/>
              <a:defRPr sz="24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1F1D10DD-672A-7A4F-AA8F-40C57E5562A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Images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4805082"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b="0" i="0" kern="1200">
                <a:solidFill>
                  <a:srgbClr val="FFFEF2"/>
                </a:solidFill>
                <a:effectLst>
                  <a:outerShdw blurRad="50800" dist="50800" dir="5400000" sx="101000" sy="101000" algn="t" rotWithShape="0">
                    <a:prstClr val="black">
                      <a:alpha val="40000"/>
                    </a:prstClr>
                  </a:outerShdw>
                </a:effectLst>
                <a:latin typeface="Avenir Book"/>
                <a:ea typeface="+mn-ea"/>
                <a:cs typeface="Avenir Book"/>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400" b="0" i="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1F1D10DD-672A-7A4F-AA8F-40C57E5562A8}" type="slidenum">
              <a:rPr lang="en-US" smtClean="0"/>
              <a:pPr>
                <a:defRPr/>
              </a:pPr>
              <a:t>‹#›</a:t>
            </a:fld>
            <a:endParaRPr lang="en-US" dirty="0"/>
          </a:p>
        </p:txBody>
      </p:sp>
    </p:spTree>
    <p:extLst>
      <p:ext uri="{BB962C8B-B14F-4D97-AF65-F5344CB8AC3E}">
        <p14:creationId xmlns:p14="http://schemas.microsoft.com/office/powerpoint/2010/main" val="1394952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Column Right Image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4805082"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1F1D10DD-672A-7A4F-AA8F-40C57E5562A8}" type="slidenum">
              <a:rPr lang="en-US" smtClean="0"/>
              <a:pPr>
                <a:defRPr/>
              </a:pPr>
              <a:t>‹#›</a:t>
            </a:fld>
            <a:endParaRPr lang="en-US" dirty="0"/>
          </a:p>
        </p:txBody>
      </p:sp>
      <p:sp>
        <p:nvSpPr>
          <p:cNvPr id="11" name="Title 1"/>
          <p:cNvSpPr>
            <a:spLocks noGrp="1"/>
          </p:cNvSpPr>
          <p:nvPr>
            <p:ph type="title"/>
          </p:nvPr>
        </p:nvSpPr>
        <p:spPr>
          <a:xfrm>
            <a:off x="641103" y="969264"/>
            <a:ext cx="3657600" cy="1161288"/>
          </a:xfrm>
        </p:spPr>
        <p:txBody>
          <a:bodyPr anchor="b">
            <a:noAutofit/>
          </a:bodyPr>
          <a:lstStyle>
            <a:lvl1pPr algn="l">
              <a:defRPr sz="3600" b="0" kern="1200">
                <a:solidFill>
                  <a:srgbClr val="FFFEF2"/>
                </a:solidFill>
                <a:effectLst/>
                <a:latin typeface="+mj-lt"/>
                <a:ea typeface="+mj-ea"/>
                <a:cs typeface="+mj-cs"/>
              </a:defRPr>
            </a:lvl1pPr>
          </a:lstStyle>
          <a:p>
            <a:r>
              <a:rPr lang="en-US"/>
              <a:t>Click to edit Master title style</a:t>
            </a:r>
            <a:endParaRPr dirty="0"/>
          </a:p>
        </p:txBody>
      </p:sp>
      <p:sp>
        <p:nvSpPr>
          <p:cNvPr id="12" name="Text Placeholder 3"/>
          <p:cNvSpPr>
            <a:spLocks noGrp="1"/>
          </p:cNvSpPr>
          <p:nvPr>
            <p:ph type="body" sz="half" idx="2"/>
          </p:nvPr>
        </p:nvSpPr>
        <p:spPr>
          <a:xfrm>
            <a:off x="658352" y="2130552"/>
            <a:ext cx="3657600" cy="3584448"/>
          </a:xfrm>
        </p:spPr>
        <p:txBody>
          <a:bodyPr vert="horz" lIns="91440" tIns="45720" rIns="91440" bIns="45720" rtlCol="0">
            <a:normAutofit/>
          </a:bodyPr>
          <a:lstStyle>
            <a:lvl1pPr marL="0" indent="0">
              <a:spcBef>
                <a:spcPts val="1000"/>
              </a:spcBef>
              <a:buNone/>
              <a:defRPr sz="2400" kern="1200">
                <a:solidFill>
                  <a:srgbClr val="FFFEF2"/>
                </a:solidFill>
                <a:effectLst/>
                <a:latin typeface="Calibri"/>
                <a:ea typeface="+mn-ea"/>
                <a:cs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Tree>
    <p:extLst>
      <p:ext uri="{BB962C8B-B14F-4D97-AF65-F5344CB8AC3E}">
        <p14:creationId xmlns:p14="http://schemas.microsoft.com/office/powerpoint/2010/main" val="4060313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Image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658813" y="2057694"/>
            <a:ext cx="7797800" cy="411973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a:p>
        </p:txBody>
      </p:sp>
      <p:sp>
        <p:nvSpPr>
          <p:cNvPr id="4" name="Date Placeholder 3"/>
          <p:cNvSpPr>
            <a:spLocks noGrp="1"/>
          </p:cNvSpPr>
          <p:nvPr>
            <p:ph type="dt" sz="half" idx="10"/>
          </p:nvPr>
        </p:nvSpPr>
        <p:spPr>
          <a:xfrm>
            <a:off x="6620435" y="6356350"/>
            <a:ext cx="2133600" cy="365125"/>
          </a:xfrm>
          <a:prstGeom prst="rect">
            <a:avLst/>
          </a:prstGeom>
        </p:spPr>
        <p:txBody>
          <a:bodyPr/>
          <a:lstStyle>
            <a:lvl1pPr>
              <a:defRPr>
                <a:solidFill>
                  <a:srgbClr val="FFFFFF"/>
                </a:solidFill>
              </a:defRPr>
            </a:lvl1p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lvl1pPr>
              <a:defRPr>
                <a:solidFill>
                  <a:srgbClr val="FFFFFF"/>
                </a:solidFill>
              </a:defRPr>
            </a:lvl1p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lvl1pPr>
              <a:defRPr>
                <a:solidFill>
                  <a:srgbClr val="FFFFFF"/>
                </a:solidFill>
              </a:defRPr>
            </a:lvl1pPr>
          </a:lstStyle>
          <a:p>
            <a:pPr>
              <a:defRPr/>
            </a:pPr>
            <a:fld id="{66283940-8F0A-E94F-8FA9-8E7E6974F3B8}" type="slidenum">
              <a:rPr lang="en-US" smtClean="0"/>
              <a:pPr>
                <a:defRPr/>
              </a:pPr>
              <a:t>‹#›</a:t>
            </a:fld>
            <a:endParaRPr lang="en-US" dirty="0"/>
          </a:p>
        </p:txBody>
      </p:sp>
    </p:spTree>
    <p:extLst>
      <p:ext uri="{BB962C8B-B14F-4D97-AF65-F5344CB8AC3E}">
        <p14:creationId xmlns:p14="http://schemas.microsoft.com/office/powerpoint/2010/main" val="758040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 Picture">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71998"/>
            <a:ext cx="9241692" cy="6998383"/>
          </a:xfrm>
          <a:solidFill>
            <a:schemeClr val="bg1">
              <a:lumMod val="75000"/>
              <a:lumOff val="25000"/>
            </a:schemeClr>
          </a:solidFill>
          <a:ln w="88900">
            <a:no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4223419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ix Images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62281"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8232FB77-546F-6140-9907-1008A373849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6A68AE5D-9F2B-2C4F-BBDC-02F81930A87C}" type="slidenum">
              <a:rPr lang="en-US" smtClean="0"/>
              <a:pPr>
                <a:defRPr/>
              </a:pPr>
              <a:t>‹#›</a:t>
            </a:fld>
            <a:endParaRPr lang="en-US" dirty="0"/>
          </a:p>
        </p:txBody>
      </p:sp>
      <p:sp>
        <p:nvSpPr>
          <p:cNvPr id="11" name="Picture Placeholder 2"/>
          <p:cNvSpPr>
            <a:spLocks noGrp="1"/>
          </p:cNvSpPr>
          <p:nvPr>
            <p:ph type="pic" idx="13"/>
          </p:nvPr>
        </p:nvSpPr>
        <p:spPr>
          <a:xfrm>
            <a:off x="662281"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6" name="Picture Placeholder 2"/>
          <p:cNvSpPr>
            <a:spLocks noGrp="1"/>
          </p:cNvSpPr>
          <p:nvPr>
            <p:ph type="pic" idx="14"/>
          </p:nvPr>
        </p:nvSpPr>
        <p:spPr>
          <a:xfrm>
            <a:off x="3341935"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7" name="Picture Placeholder 2"/>
          <p:cNvSpPr>
            <a:spLocks noGrp="1"/>
          </p:cNvSpPr>
          <p:nvPr>
            <p:ph type="pic" idx="15"/>
          </p:nvPr>
        </p:nvSpPr>
        <p:spPr>
          <a:xfrm>
            <a:off x="3341935"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8" name="Picture Placeholder 2"/>
          <p:cNvSpPr>
            <a:spLocks noGrp="1"/>
          </p:cNvSpPr>
          <p:nvPr>
            <p:ph type="pic" idx="16"/>
          </p:nvPr>
        </p:nvSpPr>
        <p:spPr>
          <a:xfrm>
            <a:off x="6021589"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9" name="Picture Placeholder 2"/>
          <p:cNvSpPr>
            <a:spLocks noGrp="1"/>
          </p:cNvSpPr>
          <p:nvPr>
            <p:ph type="pic" idx="17"/>
          </p:nvPr>
        </p:nvSpPr>
        <p:spPr>
          <a:xfrm>
            <a:off x="6021589"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3" name="Title 1"/>
          <p:cNvSpPr txBox="1">
            <a:spLocks/>
          </p:cNvSpPr>
          <p:nvPr userDrawn="1"/>
        </p:nvSpPr>
        <p:spPr>
          <a:xfrm>
            <a:off x="685800" y="121023"/>
            <a:ext cx="7770813" cy="1429871"/>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000" kern="1200">
                <a:solidFill>
                  <a:srgbClr val="FFFFFF"/>
                </a:solidFill>
                <a:effectLst/>
                <a:latin typeface="+mj-lt"/>
                <a:ea typeface="+mj-ea"/>
                <a:cs typeface="+mj-cs"/>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RL Screen Sho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71998"/>
            <a:ext cx="9241692" cy="6998383"/>
          </a:xfrm>
          <a:solidFill>
            <a:schemeClr val="bg1">
              <a:lumMod val="75000"/>
              <a:lumOff val="25000"/>
            </a:schemeClr>
          </a:solidFill>
          <a:ln w="88900">
            <a:no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3" name="TextBox 2">
            <a:hlinkClick r:id="rId2"/>
          </p:cNvPr>
          <p:cNvSpPr txBox="1"/>
          <p:nvPr userDrawn="1"/>
        </p:nvSpPr>
        <p:spPr>
          <a:xfrm>
            <a:off x="-105829" y="4984215"/>
            <a:ext cx="9454140" cy="707886"/>
          </a:xfrm>
          <a:prstGeom prst="rect">
            <a:avLst/>
          </a:prstGeom>
          <a:solidFill>
            <a:schemeClr val="bg1">
              <a:lumMod val="85000"/>
              <a:lumOff val="15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endParaRPr lang="en-US" sz="2000" dirty="0">
              <a:solidFill>
                <a:schemeClr val="tx1"/>
              </a:solidFill>
              <a:latin typeface="Calisto MT (Body)"/>
              <a:cs typeface="Calisto MT (Body)"/>
            </a:endParaRPr>
          </a:p>
          <a:p>
            <a:pPr algn="ctr"/>
            <a:endParaRPr lang="en-US" sz="2000" dirty="0">
              <a:solidFill>
                <a:schemeClr val="tx1"/>
              </a:solidFill>
              <a:latin typeface="Calisto MT (Body)"/>
              <a:cs typeface="Calisto MT (Body)"/>
            </a:endParaRPr>
          </a:p>
        </p:txBody>
      </p:sp>
      <p:sp>
        <p:nvSpPr>
          <p:cNvPr id="4" name="Title 1"/>
          <p:cNvSpPr txBox="1">
            <a:spLocks/>
          </p:cNvSpPr>
          <p:nvPr userDrawn="1"/>
        </p:nvSpPr>
        <p:spPr>
          <a:xfrm>
            <a:off x="685800" y="4600821"/>
            <a:ext cx="7770813" cy="1429871"/>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000" kern="1200">
                <a:solidFill>
                  <a:srgbClr val="FFFFFF"/>
                </a:solidFill>
                <a:effectLst/>
                <a:latin typeface="+mj-lt"/>
                <a:ea typeface="+mj-ea"/>
                <a:cs typeface="+mj-cs"/>
              </a:defRPr>
            </a:lvl1pPr>
          </a:lstStyle>
          <a:p>
            <a:r>
              <a:rPr lang="en-US" dirty="0">
                <a:latin typeface="Calibri"/>
                <a:cs typeface="Calibri"/>
              </a:rPr>
              <a:t>YOUR URL HERE</a:t>
            </a:r>
          </a:p>
        </p:txBody>
      </p:sp>
    </p:spTree>
    <p:extLst>
      <p:ext uri="{BB962C8B-B14F-4D97-AF65-F5344CB8AC3E}">
        <p14:creationId xmlns:p14="http://schemas.microsoft.com/office/powerpoint/2010/main" val="2670607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Text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endParaRPr dirty="0"/>
          </a:p>
        </p:txBody>
      </p:sp>
      <p:sp>
        <p:nvSpPr>
          <p:cNvPr id="3" name="Content Placeholder 2"/>
          <p:cNvSpPr>
            <a:spLocks noGrp="1"/>
          </p:cNvSpPr>
          <p:nvPr>
            <p:ph idx="1"/>
          </p:nvPr>
        </p:nvSpPr>
        <p:spPr>
          <a:xfrm>
            <a:off x="685800" y="1869141"/>
            <a:ext cx="7770813" cy="3359816"/>
          </a:xfrm>
        </p:spPr>
        <p:txBody>
          <a:bodyPr>
            <a:normAutofit/>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p>
            <a:pPr>
              <a:defRPr/>
            </a:pPr>
            <a:fld id="{66283940-8F0A-E94F-8FA9-8E7E6974F3B8}"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itle Two Columns Subtitles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marL="2398713" indent="-336550">
              <a:defRPr sz="1600"/>
            </a:lvl8pPr>
            <a:lvl9pPr marL="2398713" indent="-33655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45526" y="2438400"/>
            <a:ext cx="3611880" cy="2801999"/>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marL="2398713" indent="-336550">
              <a:defRPr sz="1600"/>
            </a:lvl8pPr>
            <a:lvl9pPr marL="2398713" indent="-33655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620435" y="6356350"/>
            <a:ext cx="2133600" cy="365125"/>
          </a:xfrm>
          <a:prstGeom prst="rect">
            <a:avLst/>
          </a:prstGeom>
        </p:spPr>
        <p:txBody>
          <a:bodyPr/>
          <a:lstStyle>
            <a:lvl1pPr>
              <a:defRPr>
                <a:solidFill>
                  <a:srgbClr val="FFFEF2"/>
                </a:solidFill>
              </a:defRPr>
            </a:lvl1pPr>
          </a:lstStyle>
          <a:p>
            <a:pPr>
              <a:defRPr/>
            </a:pPr>
            <a:fld id="{5874E473-D925-3D4E-9838-B4A32E936E71}" type="datetime1">
              <a:rPr lang="en-US" smtClean="0"/>
              <a:pPr>
                <a:defRPr/>
              </a:pPr>
              <a:t>5/10/2020</a:t>
            </a:fld>
            <a:endParaRPr lang="en-US" dirty="0"/>
          </a:p>
        </p:txBody>
      </p:sp>
      <p:sp>
        <p:nvSpPr>
          <p:cNvPr id="8" name="Footer Placeholder 7"/>
          <p:cNvSpPr>
            <a:spLocks noGrp="1"/>
          </p:cNvSpPr>
          <p:nvPr>
            <p:ph type="ftr" sz="quarter" idx="11"/>
          </p:nvPr>
        </p:nvSpPr>
        <p:spPr>
          <a:xfrm>
            <a:off x="354105" y="6356350"/>
            <a:ext cx="2895600" cy="365125"/>
          </a:xfrm>
          <a:prstGeom prst="rect">
            <a:avLst/>
          </a:prstGeom>
        </p:spPr>
        <p:txBody>
          <a:bodyPr/>
          <a:lstStyle>
            <a:lvl1pPr>
              <a:defRPr>
                <a:solidFill>
                  <a:srgbClr val="FFFEF2"/>
                </a:solidFill>
              </a:defRPr>
            </a:lvl1pPr>
          </a:lstStyle>
          <a:p>
            <a:pPr>
              <a:defRPr/>
            </a:pPr>
            <a:endParaRPr lang="en-US" dirty="0"/>
          </a:p>
        </p:txBody>
      </p:sp>
      <p:sp>
        <p:nvSpPr>
          <p:cNvPr id="9" name="Slide Number Placeholder 8"/>
          <p:cNvSpPr>
            <a:spLocks noGrp="1"/>
          </p:cNvSpPr>
          <p:nvPr>
            <p:ph type="sldNum" sz="quarter" idx="12"/>
          </p:nvPr>
        </p:nvSpPr>
        <p:spPr>
          <a:xfrm>
            <a:off x="4229100" y="6356350"/>
            <a:ext cx="685800" cy="365125"/>
          </a:xfrm>
          <a:prstGeom prst="rect">
            <a:avLst/>
          </a:prstGeom>
        </p:spPr>
        <p:txBody>
          <a:bodyPr/>
          <a:lstStyle>
            <a:lvl1pPr>
              <a:defRPr>
                <a:solidFill>
                  <a:srgbClr val="FFFEF2"/>
                </a:solidFill>
              </a:defRPr>
            </a:lvl1pPr>
          </a:lstStyle>
          <a:p>
            <a:pPr>
              <a:defRPr/>
            </a:pPr>
            <a:fld id="{CE421CEE-34F2-B548-B6FA-1458E64262DB}" type="slidenum">
              <a:rPr lang="en-US" smtClean="0"/>
              <a:pPr>
                <a:defRPr/>
              </a:pPr>
              <a:t>‹#›</a:t>
            </a:fld>
            <a:endParaRPr lang="en-US" dirty="0"/>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pic>
        <p:nvPicPr>
          <p:cNvPr id="12" name="Picture 11"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Left Picture Right Title LOGO">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a:ln>
            <a:solidFill>
              <a:srgbClr val="FFFEF2"/>
            </a:solidFill>
          </a:ln>
        </p:spPr>
        <p:txBody>
          <a:bodyPr anchor="b">
            <a:noAutofit/>
          </a:bodyPr>
          <a:lstStyle>
            <a:lvl1pPr algn="l">
              <a:defRPr sz="3600" b="0" kern="1200">
                <a:solidFill>
                  <a:srgbClr val="FFFEF2"/>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799853" y="2130552"/>
            <a:ext cx="3657600" cy="3086963"/>
          </a:xfrm>
          <a:ln>
            <a:solidFill>
              <a:srgbClr val="FFFEF2"/>
            </a:solidFill>
          </a:ln>
        </p:spPr>
        <p:txBody>
          <a:bodyPr vert="horz" lIns="91440" tIns="45720" rIns="91440" bIns="45720" rtlCol="0">
            <a:normAutofit/>
          </a:bodyPr>
          <a:lstStyle>
            <a:lvl1pPr marL="0" indent="0">
              <a:spcBef>
                <a:spcPts val="1000"/>
              </a:spcBef>
              <a:buNone/>
              <a:defRPr sz="18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1F1D10DD-672A-7A4F-AA8F-40C57E5562A8}"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81920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Tex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endParaRPr dirty="0"/>
          </a:p>
        </p:txBody>
      </p:sp>
      <p:sp>
        <p:nvSpPr>
          <p:cNvPr id="3" name="Content Placeholder 2"/>
          <p:cNvSpPr>
            <a:spLocks noGrp="1"/>
          </p:cNvSpPr>
          <p:nvPr>
            <p:ph idx="1"/>
          </p:nvPr>
        </p:nvSpPr>
        <p:spPr>
          <a:xfrm>
            <a:off x="685800" y="1869141"/>
            <a:ext cx="7770813" cy="4257022"/>
          </a:xfrm>
        </p:spPr>
        <p:txBody>
          <a:bodyPr/>
          <a:lstStyle>
            <a:lvl1pPr>
              <a:defRPr>
                <a:solidFill>
                  <a:srgbClr val="FFFFFF"/>
                </a:solidFill>
              </a:defRPr>
            </a:lvl1pPr>
            <a:lvl2pPr marL="692150" indent="-342900">
              <a:buFont typeface="Arial" panose="020B0604020202020204" pitchFamily="34" charset="0"/>
              <a:buChar cha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lvl1pPr>
              <a:defRPr>
                <a:solidFill>
                  <a:srgbClr val="FFFFFF"/>
                </a:solidFill>
              </a:defRPr>
            </a:lvl1p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lvl1pPr>
              <a:defRPr>
                <a:solidFill>
                  <a:srgbClr val="FFFFFF"/>
                </a:solidFill>
              </a:defRPr>
            </a:lvl1p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lvl1pPr>
              <a:defRPr>
                <a:solidFill>
                  <a:srgbClr val="FFFFFF"/>
                </a:solidFill>
              </a:defRPr>
            </a:lvl1pPr>
          </a:lstStyle>
          <a:p>
            <a:pPr>
              <a:defRPr/>
            </a:pPr>
            <a:fld id="{66283940-8F0A-E94F-8FA9-8E7E6974F3B8}" type="slidenum">
              <a:rPr lang="en-US" smtClean="0"/>
              <a:pPr>
                <a:defRPr/>
              </a:pPr>
              <a:t>‹#›</a:t>
            </a:fld>
            <a:endParaRPr lang="en-US" dirty="0"/>
          </a:p>
        </p:txBody>
      </p:sp>
    </p:spTree>
    <p:extLst>
      <p:ext uri="{BB962C8B-B14F-4D97-AF65-F5344CB8AC3E}">
        <p14:creationId xmlns:p14="http://schemas.microsoft.com/office/powerpoint/2010/main" val="3765069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a:xfrm>
            <a:off x="6620435" y="6356350"/>
            <a:ext cx="2133600" cy="365125"/>
          </a:xfrm>
          <a:prstGeom prst="rect">
            <a:avLst/>
          </a:prstGeom>
        </p:spPr>
        <p:txBody>
          <a:bodyPr/>
          <a:lstStyle/>
          <a:p>
            <a:pPr>
              <a:defRPr/>
            </a:pPr>
            <a:fld id="{9F02EF43-B848-394A-985C-DFB7B110B064}" type="datetime1">
              <a:rPr lang="en-US" smtClean="0"/>
              <a:pPr>
                <a:defRPr/>
              </a:pPr>
              <a:t>5/10/2020</a:t>
            </a:fld>
            <a:endParaRPr lang="en-US" dirty="0"/>
          </a:p>
        </p:txBody>
      </p:sp>
      <p:sp>
        <p:nvSpPr>
          <p:cNvPr id="4" name="Footer Placeholder 3"/>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229100" y="6356350"/>
            <a:ext cx="685800" cy="365125"/>
          </a:xfrm>
          <a:prstGeom prst="rect">
            <a:avLst/>
          </a:prstGeom>
        </p:spPr>
        <p:txBody>
          <a:bodyPr/>
          <a:lstStyle/>
          <a:p>
            <a:pPr>
              <a:defRPr/>
            </a:pPr>
            <a:fld id="{220DAA7C-3B7D-0C4B-991B-0ACE559EF067}" type="slidenum">
              <a:rPr lang="en-US" smtClean="0"/>
              <a:pPr>
                <a:defRPr/>
              </a:pPr>
              <a:t>‹#›</a:t>
            </a:fld>
            <a:endParaRPr lang="en-US" dirty="0"/>
          </a:p>
        </p:txBody>
      </p:sp>
      <p:pic>
        <p:nvPicPr>
          <p:cNvPr id="6" name="Picture 5"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866877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Left Title Right Text LOGO">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dirty="0"/>
          </a:p>
        </p:txBody>
      </p:sp>
      <p:sp>
        <p:nvSpPr>
          <p:cNvPr id="3" name="Content Placeholder 2"/>
          <p:cNvSpPr>
            <a:spLocks noGrp="1"/>
          </p:cNvSpPr>
          <p:nvPr>
            <p:ph idx="1"/>
          </p:nvPr>
        </p:nvSpPr>
        <p:spPr>
          <a:xfrm>
            <a:off x="4800600" y="457200"/>
            <a:ext cx="3657600" cy="4794641"/>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87118EAC-CB02-6242-91ED-503A6908C9B3}"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C2F0175B-F809-3D45-9D4E-127F4CD2C0C9}"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2024265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itle and Two Column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lvl1pPr>
              <a:defRPr>
                <a:solidFill>
                  <a:srgbClr val="FFFFFF"/>
                </a:solidFill>
              </a:defRPr>
            </a:lvl1pPr>
          </a:lstStyle>
          <a:p>
            <a:pPr>
              <a:defRPr/>
            </a:pPr>
            <a:fld id="{17F436F7-A2A9-AA4A-82E7-69D4D9D34DD6}"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lvl1pPr>
              <a:defRPr>
                <a:solidFill>
                  <a:srgbClr val="FFFFFF"/>
                </a:solidFill>
              </a:defRPr>
            </a:lvl1p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lvl1pPr>
              <a:defRPr>
                <a:solidFill>
                  <a:srgbClr val="FFFFFF"/>
                </a:solidFill>
              </a:defRPr>
            </a:lvl1pPr>
          </a:lstStyle>
          <a:p>
            <a:pPr>
              <a:defRPr/>
            </a:pPr>
            <a:fld id="{6840A5B6-69E1-E44D-9574-EAFDE1DFD4A5}"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1436459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p>
            <a:pPr>
              <a:defRPr/>
            </a:pPr>
            <a:fld id="{EC12E7C8-E7B9-F44F-9FAF-1FA10D7B36EC}"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p>
            <a:pPr>
              <a:defRPr/>
            </a:pPr>
            <a:fld id="{05DDC951-5C0E-314A-B366-B3D87AD06971}" type="slidenum">
              <a:rPr lang="en-US" smtClean="0"/>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p>
            <a:pPr>
              <a:defRPr/>
            </a:pPr>
            <a:fld id="{617A00EA-A058-0B4B-B09A-AFECF2BBFEDA}"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p>
            <a:pPr>
              <a:defRPr/>
            </a:pPr>
            <a:fld id="{B837FA70-4828-C947-B608-14EB904894AE}"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 NO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dirty="0"/>
              <a:t>Click to edit Master title style</a:t>
            </a:r>
            <a:endParaRPr dirty="0"/>
          </a:p>
        </p:txBody>
      </p:sp>
      <p:sp>
        <p:nvSpPr>
          <p:cNvPr id="3" name="Content Placeholder 2"/>
          <p:cNvSpPr>
            <a:spLocks noGrp="1"/>
          </p:cNvSpPr>
          <p:nvPr>
            <p:ph sz="half" idx="1"/>
          </p:nvPr>
        </p:nvSpPr>
        <p:spPr>
          <a:xfrm>
            <a:off x="685800" y="1760538"/>
            <a:ext cx="3611880" cy="4365625"/>
          </a:xfrm>
        </p:spPr>
        <p:txBody>
          <a:bodyPr>
            <a:normAutofit/>
          </a:bodyPr>
          <a:lstStyle>
            <a:lvl1pPr>
              <a:defRPr sz="2400">
                <a:solidFill>
                  <a:srgbClr val="FFFFFF"/>
                </a:solidFill>
              </a:defRPr>
            </a:lvl1pPr>
            <a:lvl2pPr marL="692150" indent="-342900">
              <a:buFont typeface="Arial" panose="020B0604020202020204" pitchFamily="34" charset="0"/>
              <a:buChar cha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400">
                <a:solidFill>
                  <a:srgbClr val="FFFFFF"/>
                </a:solidFill>
              </a:defRPr>
            </a:lvl1pPr>
            <a:lvl2pPr marL="692150" indent="-342900">
              <a:buFont typeface="Arial" panose="020B0604020202020204" pitchFamily="34" charset="0"/>
              <a:buChar cha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lvl1pPr>
              <a:defRPr>
                <a:solidFill>
                  <a:srgbClr val="FFFFFF"/>
                </a:solidFill>
              </a:defRPr>
            </a:lvl1pPr>
          </a:lstStyle>
          <a:p>
            <a:pPr>
              <a:defRPr/>
            </a:pPr>
            <a:fld id="{17F436F7-A2A9-AA4A-82E7-69D4D9D34DD6}"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lvl1pPr>
              <a:defRPr>
                <a:solidFill>
                  <a:srgbClr val="FFFFFF"/>
                </a:solidFill>
              </a:defRPr>
            </a:lvl1p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lvl1pPr>
              <a:defRPr>
                <a:solidFill>
                  <a:srgbClr val="FFFFFF"/>
                </a:solidFill>
              </a:defRPr>
            </a:lvl1pPr>
          </a:lstStyle>
          <a:p>
            <a:pPr>
              <a:defRPr/>
            </a:pPr>
            <a:fld id="{6840A5B6-69E1-E44D-9574-EAFDE1DFD4A5}"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a:xfrm>
            <a:off x="6620435" y="6356350"/>
            <a:ext cx="2133600" cy="365125"/>
          </a:xfrm>
          <a:prstGeom prst="rect">
            <a:avLst/>
          </a:prstGeom>
        </p:spPr>
        <p:txBody>
          <a:bodyPr/>
          <a:lstStyle/>
          <a:p>
            <a:pPr>
              <a:defRPr/>
            </a:pPr>
            <a:fld id="{9F02EF43-B848-394A-985C-DFB7B110B064}" type="datetime1">
              <a:rPr lang="en-US" smtClean="0"/>
              <a:pPr>
                <a:defRPr/>
              </a:pPr>
              <a:t>5/10/2020</a:t>
            </a:fld>
            <a:endParaRPr lang="en-US" dirty="0"/>
          </a:p>
        </p:txBody>
      </p:sp>
      <p:sp>
        <p:nvSpPr>
          <p:cNvPr id="4" name="Footer Placeholder 3"/>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229100" y="6356350"/>
            <a:ext cx="685800" cy="365125"/>
          </a:xfrm>
          <a:prstGeom prst="rect">
            <a:avLst/>
          </a:prstGeom>
        </p:spPr>
        <p:txBody>
          <a:bodyPr/>
          <a:lstStyle/>
          <a:p>
            <a:pPr>
              <a:defRPr/>
            </a:pPr>
            <a:fld id="{220DAA7C-3B7D-0C4B-991B-0ACE559EF067}"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20435" y="6356350"/>
            <a:ext cx="2133600" cy="365125"/>
          </a:xfrm>
          <a:prstGeom prst="rect">
            <a:avLst/>
          </a:prstGeom>
        </p:spPr>
        <p:txBody>
          <a:bodyPr/>
          <a:lstStyle/>
          <a:p>
            <a:pPr>
              <a:defRPr/>
            </a:pPr>
            <a:fld id="{F96B66A1-9F64-6043-B39E-52275029BCB4}" type="datetime1">
              <a:rPr lang="en-US" smtClean="0"/>
              <a:pPr>
                <a:defRPr/>
              </a:pPr>
              <a:t>5/10/2020</a:t>
            </a:fld>
            <a:endParaRPr lang="en-US" dirty="0"/>
          </a:p>
        </p:txBody>
      </p:sp>
      <p:sp>
        <p:nvSpPr>
          <p:cNvPr id="3" name="Footer Placeholder 2"/>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4229100" y="6356350"/>
            <a:ext cx="685800" cy="365125"/>
          </a:xfrm>
          <a:prstGeom prst="rect">
            <a:avLst/>
          </a:prstGeom>
        </p:spPr>
        <p:txBody>
          <a:bodyPr/>
          <a:lstStyle/>
          <a:p>
            <a:pPr>
              <a:defRPr/>
            </a:pPr>
            <a:fld id="{1ED5417A-D2C9-1045-AF6F-F4B105A27F97}"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20435" y="6356350"/>
            <a:ext cx="2133600" cy="365125"/>
          </a:xfrm>
          <a:prstGeom prst="rect">
            <a:avLst/>
          </a:prstGeom>
        </p:spPr>
        <p:txBody>
          <a:bodyPr/>
          <a:lstStyle/>
          <a:p>
            <a:pPr>
              <a:defRPr/>
            </a:pPr>
            <a:fld id="{F96B66A1-9F64-6043-B39E-52275029BCB4}" type="datetime1">
              <a:rPr lang="en-US" smtClean="0"/>
              <a:pPr>
                <a:defRPr/>
              </a:pPr>
              <a:t>5/10/2020</a:t>
            </a:fld>
            <a:endParaRPr lang="en-US" dirty="0"/>
          </a:p>
        </p:txBody>
      </p:sp>
      <p:sp>
        <p:nvSpPr>
          <p:cNvPr id="3" name="Footer Placeholder 2"/>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4229100" y="6356350"/>
            <a:ext cx="685800" cy="365125"/>
          </a:xfrm>
          <a:prstGeom prst="rect">
            <a:avLst/>
          </a:prstGeom>
        </p:spPr>
        <p:txBody>
          <a:bodyPr/>
          <a:lstStyle/>
          <a:p>
            <a:pPr>
              <a:defRPr/>
            </a:pPr>
            <a:fld id="{1ED5417A-D2C9-1045-AF6F-F4B105A27F97}" type="slidenum">
              <a:rPr lang="en-US" smtClean="0"/>
              <a:pPr>
                <a:defRPr/>
              </a:pPr>
              <a:t>‹#›</a:t>
            </a:fld>
            <a:endParaRPr lang="en-US" dirty="0"/>
          </a:p>
        </p:txBody>
      </p:sp>
    </p:spTree>
    <p:extLst>
      <p:ext uri="{BB962C8B-B14F-4D97-AF65-F5344CB8AC3E}">
        <p14:creationId xmlns:p14="http://schemas.microsoft.com/office/powerpoint/2010/main" val="414465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pening Slide">
    <p:spTree>
      <p:nvGrpSpPr>
        <p:cNvPr id="1" name=""/>
        <p:cNvGrpSpPr/>
        <p:nvPr/>
      </p:nvGrpSpPr>
      <p:grpSpPr>
        <a:xfrm>
          <a:off x="0" y="0"/>
          <a:ext cx="0" cy="0"/>
          <a:chOff x="0" y="0"/>
          <a:chExt cx="0" cy="0"/>
        </a:xfrm>
      </p:grpSpPr>
      <p:pic>
        <p:nvPicPr>
          <p:cNvPr id="4" name="Picture 3"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8866" y="1595800"/>
            <a:ext cx="4516958" cy="2643926"/>
          </a:xfrm>
          <a:prstGeom prst="rect">
            <a:avLst/>
          </a:prstGeom>
        </p:spPr>
      </p:pic>
      <p:sp>
        <p:nvSpPr>
          <p:cNvPr id="6" name="TextBox 5"/>
          <p:cNvSpPr txBox="1"/>
          <p:nvPr userDrawn="1"/>
        </p:nvSpPr>
        <p:spPr>
          <a:xfrm>
            <a:off x="582724" y="5551580"/>
            <a:ext cx="7962501" cy="369332"/>
          </a:xfrm>
          <a:prstGeom prst="rect">
            <a:avLst/>
          </a:prstGeom>
          <a:noFill/>
        </p:spPr>
        <p:txBody>
          <a:bodyPr wrap="none" rtlCol="0">
            <a:spAutoFit/>
          </a:bodyPr>
          <a:lstStyle/>
          <a:p>
            <a:pPr algn="ctr"/>
            <a:r>
              <a:rPr lang="en-US" sz="1800" baseline="0" dirty="0">
                <a:solidFill>
                  <a:srgbClr val="FFFEF2"/>
                </a:solidFill>
                <a:latin typeface="Avenir Book"/>
                <a:cs typeface="Avenir Book"/>
              </a:rPr>
              <a:t>EDUCATOR FOCUSED  </a:t>
            </a:r>
            <a:r>
              <a:rPr lang="en-US" sz="1800" baseline="0" dirty="0">
                <a:solidFill>
                  <a:srgbClr val="FFFEF2"/>
                </a:solidFill>
                <a:latin typeface="Wingdings"/>
                <a:ea typeface="Wingdings"/>
                <a:cs typeface="Wingdings"/>
                <a:sym typeface="Wingdings"/>
              </a:rPr>
              <a:t></a:t>
            </a:r>
            <a:r>
              <a:rPr lang="en-US" sz="1800" baseline="0" dirty="0">
                <a:solidFill>
                  <a:srgbClr val="FFFEF2"/>
                </a:solidFill>
                <a:latin typeface="Avenir Book"/>
                <a:cs typeface="Avenir Book"/>
              </a:rPr>
              <a:t>  </a:t>
            </a:r>
            <a:r>
              <a:rPr lang="en-US" sz="1800" dirty="0">
                <a:solidFill>
                  <a:srgbClr val="FFFEF2"/>
                </a:solidFill>
                <a:latin typeface="Avenir Book"/>
                <a:cs typeface="Avenir Book"/>
              </a:rPr>
              <a:t>SHARED</a:t>
            </a:r>
            <a:r>
              <a:rPr lang="en-US" sz="1800" baseline="0" dirty="0">
                <a:solidFill>
                  <a:srgbClr val="FFFEF2"/>
                </a:solidFill>
                <a:latin typeface="Avenir Book"/>
                <a:cs typeface="Avenir Book"/>
              </a:rPr>
              <a:t> RESOURCES  </a:t>
            </a:r>
            <a:r>
              <a:rPr lang="en-US" sz="1800" baseline="0" dirty="0">
                <a:solidFill>
                  <a:srgbClr val="FFFEF2"/>
                </a:solidFill>
                <a:latin typeface="Wingdings"/>
                <a:ea typeface="Wingdings"/>
                <a:cs typeface="Wingdings"/>
                <a:sym typeface="Wingdings"/>
              </a:rPr>
              <a:t></a:t>
            </a:r>
            <a:r>
              <a:rPr lang="en-US" sz="1800" baseline="0" dirty="0">
                <a:solidFill>
                  <a:srgbClr val="FFFEF2"/>
                </a:solidFill>
                <a:latin typeface="Avenir Book"/>
                <a:cs typeface="Avenir Book"/>
              </a:rPr>
              <a:t>  COLLABORATIVE</a:t>
            </a:r>
            <a:endParaRPr lang="en-US" sz="1800" dirty="0">
              <a:solidFill>
                <a:srgbClr val="FFFEF2"/>
              </a:solidFill>
              <a:latin typeface="Avenir Book"/>
              <a:cs typeface="Avenir Book"/>
            </a:endParaRPr>
          </a:p>
        </p:txBody>
      </p:sp>
    </p:spTree>
    <p:extLst>
      <p:ext uri="{BB962C8B-B14F-4D97-AF65-F5344CB8AC3E}">
        <p14:creationId xmlns:p14="http://schemas.microsoft.com/office/powerpoint/2010/main" val="19330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and Image NO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dirty="0"/>
              <a:t>Click to edit Master title style</a:t>
            </a:r>
            <a:endParaRPr dirty="0"/>
          </a:p>
        </p:txBody>
      </p:sp>
      <p:sp>
        <p:nvSpPr>
          <p:cNvPr id="3" name="Content Placeholder 2"/>
          <p:cNvSpPr>
            <a:spLocks noGrp="1"/>
          </p:cNvSpPr>
          <p:nvPr>
            <p:ph sz="half" idx="1"/>
          </p:nvPr>
        </p:nvSpPr>
        <p:spPr>
          <a:xfrm>
            <a:off x="685800" y="1760539"/>
            <a:ext cx="3611880" cy="1273090"/>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844733" y="1760539"/>
            <a:ext cx="3611880" cy="1273090"/>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p:txBody>
      </p:sp>
      <p:sp>
        <p:nvSpPr>
          <p:cNvPr id="12" name="Picture Placeholder 2"/>
          <p:cNvSpPr>
            <a:spLocks noGrp="1"/>
          </p:cNvSpPr>
          <p:nvPr>
            <p:ph type="pic" idx="10"/>
          </p:nvPr>
        </p:nvSpPr>
        <p:spPr>
          <a:xfrm>
            <a:off x="663387" y="3151210"/>
            <a:ext cx="7769707" cy="3327585"/>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104816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Left Title Right Text NO LOGO">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dirty="0"/>
          </a:p>
        </p:txBody>
      </p:sp>
      <p:sp>
        <p:nvSpPr>
          <p:cNvPr id="3" name="Content Placeholder 2"/>
          <p:cNvSpPr>
            <a:spLocks noGrp="1"/>
          </p:cNvSpPr>
          <p:nvPr>
            <p:ph idx="1"/>
          </p:nvPr>
        </p:nvSpPr>
        <p:spPr>
          <a:xfrm>
            <a:off x="4800600" y="457200"/>
            <a:ext cx="3657600" cy="5668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87118EAC-CB02-6242-91ED-503A6908C9B3}"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C2F0175B-F809-3D45-9D4E-127F4CD2C0C9}"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dirty="0"/>
              <a:t>Edit Master text styles</a:t>
            </a:r>
          </a:p>
          <a:p>
            <a:pPr lvl="2"/>
            <a:r>
              <a:rPr lang="en-US" dirty="0"/>
              <a:t>Second level</a:t>
            </a:r>
          </a:p>
          <a:p>
            <a:pPr lvl="3"/>
            <a:r>
              <a:rPr lang="en-US" dirty="0"/>
              <a:t>Third level</a:t>
            </a:r>
          </a:p>
        </p:txBody>
      </p:sp>
      <p:sp>
        <p:nvSpPr>
          <p:cNvPr id="7" name="TextBox 6"/>
          <p:cNvSpPr txBox="1"/>
          <p:nvPr/>
        </p:nvSpPr>
        <p:spPr>
          <a:xfrm>
            <a:off x="-1022712" y="1404752"/>
            <a:ext cx="184666" cy="369332"/>
          </a:xfrm>
          <a:prstGeom prst="rect">
            <a:avLst/>
          </a:prstGeom>
          <a:noFill/>
        </p:spPr>
        <p:txBody>
          <a:bodyPr wrap="none" rtlCol="0">
            <a:spAutoFit/>
          </a:bodyPr>
          <a:lstStyle/>
          <a:p>
            <a:endParaRPr lang="en-US" dirty="0">
              <a:solidFill>
                <a:srgbClr val="FFFFFF"/>
              </a:solidFill>
            </a:endParaRPr>
          </a:p>
        </p:txBody>
      </p:sp>
    </p:spTree>
  </p:cSld>
  <p:clrMap bg1="dk1" tx1="lt1" bg2="dk2" tx2="lt2" accent1="accent1" accent2="accent2" accent3="accent3" accent4="accent4" accent5="accent5" accent6="accent6" hlink="hlink" folHlink="folHlink"/>
  <p:sldLayoutIdLst>
    <p:sldLayoutId id="2147483706" r:id="rId1"/>
    <p:sldLayoutId id="2147483707" r:id="rId2"/>
    <p:sldLayoutId id="2147483692" r:id="rId3"/>
    <p:sldLayoutId id="2147483694" r:id="rId4"/>
    <p:sldLayoutId id="2147483695" r:id="rId5"/>
    <p:sldLayoutId id="2147483716" r:id="rId6"/>
    <p:sldLayoutId id="2147483717" r:id="rId7"/>
    <p:sldLayoutId id="2147483714" r:id="rId8"/>
    <p:sldLayoutId id="2147483696" r:id="rId9"/>
    <p:sldLayoutId id="2147483697" r:id="rId10"/>
    <p:sldLayoutId id="2147483703" r:id="rId11"/>
    <p:sldLayoutId id="2147483704" r:id="rId12"/>
    <p:sldLayoutId id="2147483712" r:id="rId13"/>
    <p:sldLayoutId id="2147483713" r:id="rId14"/>
    <p:sldLayoutId id="2147483699" r:id="rId15"/>
    <p:sldLayoutId id="2147483715" r:id="rId16"/>
    <p:sldLayoutId id="2147483689" r:id="rId17"/>
    <p:sldLayoutId id="2147483693" r:id="rId18"/>
    <p:sldLayoutId id="2147483709" r:id="rId19"/>
    <p:sldLayoutId id="2147483708" r:id="rId20"/>
    <p:sldLayoutId id="2147483710" r:id="rId21"/>
    <p:sldLayoutId id="2147483711" r:id="rId22"/>
    <p:sldLayoutId id="2147483700" r:id="rId23"/>
    <p:sldLayoutId id="2147483701" r:id="rId24"/>
  </p:sldLayoutIdLst>
  <p:txStyles>
    <p:titleStyle>
      <a:lvl1pPr algn="ctr" defTabSz="914400" rtl="0" eaLnBrk="1" latinLnBrk="0" hangingPunct="1">
        <a:spcBef>
          <a:spcPct val="0"/>
        </a:spcBef>
        <a:buNone/>
        <a:defRPr sz="4400" b="1" kern="1200">
          <a:solidFill>
            <a:srgbClr val="FFFFFF"/>
          </a:solidFill>
          <a:effectLst/>
          <a:latin typeface="Calibri" panose="020F0502020204030204" pitchFamily="34" charset="0"/>
          <a:ea typeface="+mj-ea"/>
          <a:cs typeface="Calibri" panose="020F0502020204030204" pitchFamily="34" charset="0"/>
        </a:defRPr>
      </a:lvl1pPr>
    </p:titleStyle>
    <p:bodyStyle>
      <a:lvl1pPr marL="457200" indent="-457200" algn="l" defTabSz="914400" rtl="0" eaLnBrk="1" latinLnBrk="0" hangingPunct="1">
        <a:spcBef>
          <a:spcPts val="2000"/>
        </a:spcBef>
        <a:buFont typeface="Arial" panose="020B0604020202020204" pitchFamily="34" charset="0"/>
        <a:buChar char="•"/>
        <a:defRPr sz="2800" kern="1200">
          <a:solidFill>
            <a:srgbClr val="FFFFFF"/>
          </a:solidFill>
          <a:effectLst/>
          <a:latin typeface="Calibri"/>
          <a:ea typeface="+mn-ea"/>
          <a:cs typeface="Calibri"/>
        </a:defRPr>
      </a:lvl1pPr>
      <a:lvl2pPr marL="349250" indent="0" algn="l" defTabSz="914400" rtl="0" eaLnBrk="1" latinLnBrk="0" hangingPunct="1">
        <a:spcBef>
          <a:spcPts val="600"/>
        </a:spcBef>
        <a:buFont typeface="Courier New"/>
        <a:buNone/>
        <a:defRPr sz="2400" kern="1200">
          <a:solidFill>
            <a:srgbClr val="FFFFFF"/>
          </a:solidFill>
          <a:effectLst/>
          <a:latin typeface="Calibri"/>
          <a:ea typeface="+mn-ea"/>
          <a:cs typeface="Calibri"/>
        </a:defRPr>
      </a:lvl2pPr>
      <a:lvl3pPr marL="1028700" indent="-342900" algn="l" defTabSz="914400" rtl="0" eaLnBrk="1" latinLnBrk="0" hangingPunct="1">
        <a:spcBef>
          <a:spcPts val="600"/>
        </a:spcBef>
        <a:buFont typeface="Arial" panose="020B0604020202020204" pitchFamily="34" charset="0"/>
        <a:buChar char="•"/>
        <a:defRPr sz="2400" kern="1200">
          <a:solidFill>
            <a:srgbClr val="FFFFFF"/>
          </a:solidFill>
          <a:effectLst/>
          <a:latin typeface="Calibri"/>
          <a:ea typeface="+mn-ea"/>
          <a:cs typeface="Calibri"/>
        </a:defRPr>
      </a:lvl3pPr>
      <a:lvl4pPr marL="1377950" indent="-342900" algn="l" defTabSz="914400" rtl="0" eaLnBrk="1" latinLnBrk="0" hangingPunct="1">
        <a:spcBef>
          <a:spcPts val="600"/>
        </a:spcBef>
        <a:buFont typeface="Arial" panose="020B0604020202020204" pitchFamily="34" charset="0"/>
        <a:buChar char="•"/>
        <a:defRPr sz="2400" kern="1200">
          <a:solidFill>
            <a:srgbClr val="FFFFFF"/>
          </a:solidFill>
          <a:effectLst/>
          <a:latin typeface="Calibri"/>
          <a:ea typeface="+mn-ea"/>
          <a:cs typeface="Calibri"/>
        </a:defRPr>
      </a:lvl4pPr>
      <a:lvl5pPr marL="1720850" indent="-349250" algn="l" defTabSz="914400" rtl="0" eaLnBrk="1" latinLnBrk="0" hangingPunct="1">
        <a:spcBef>
          <a:spcPts val="600"/>
        </a:spcBef>
        <a:buFont typeface="Courier New"/>
        <a:buChar char="o"/>
        <a:defRPr sz="2400" kern="1200">
          <a:solidFill>
            <a:srgbClr val="FFFFFF"/>
          </a:solidFill>
          <a:effectLst/>
          <a:latin typeface="Calibri"/>
          <a:ea typeface="+mn-ea"/>
          <a:cs typeface="Calibri"/>
        </a:defRPr>
      </a:lvl5pPr>
      <a:lvl6pPr marL="2055813"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651" y="773940"/>
            <a:ext cx="4717686" cy="3721860"/>
          </a:xfrm>
        </p:spPr>
        <p:txBody>
          <a:bodyPr/>
          <a:lstStyle/>
          <a:p>
            <a:r>
              <a:rPr lang="en-US" sz="4800" dirty="0"/>
              <a:t>Epidemic Preparedness for Community Organizations</a:t>
            </a:r>
          </a:p>
        </p:txBody>
      </p:sp>
      <p:sp>
        <p:nvSpPr>
          <p:cNvPr id="3" name="Subtitle 2"/>
          <p:cNvSpPr>
            <a:spLocks noGrp="1"/>
          </p:cNvSpPr>
          <p:nvPr>
            <p:ph type="subTitle" idx="1"/>
          </p:nvPr>
        </p:nvSpPr>
        <p:spPr>
          <a:xfrm>
            <a:off x="4142851" y="4902350"/>
            <a:ext cx="4321474" cy="877824"/>
          </a:xfrm>
        </p:spPr>
        <p:txBody>
          <a:bodyPr>
            <a:normAutofit/>
          </a:bodyPr>
          <a:lstStyle/>
          <a:p>
            <a:endParaRPr lang="en-US" sz="2000" dirty="0"/>
          </a:p>
        </p:txBody>
      </p:sp>
    </p:spTree>
    <p:extLst>
      <p:ext uri="{BB962C8B-B14F-4D97-AF65-F5344CB8AC3E}">
        <p14:creationId xmlns:p14="http://schemas.microsoft.com/office/powerpoint/2010/main" val="2324513331"/>
      </p:ext>
    </p:extLst>
  </p:cSld>
  <p:clrMapOvr>
    <a:masterClrMapping/>
  </p:clrMapOvr>
  <mc:AlternateContent xmlns:mc="http://schemas.openxmlformats.org/markup-compatibility/2006" xmlns:p14="http://schemas.microsoft.com/office/powerpoint/2010/main">
    <mc:Choice Requires="p14">
      <p:transition spd="slow" p14:dur="2000" advTm="40525"/>
    </mc:Choice>
    <mc:Fallback xmlns="">
      <p:transition spd="slow" advTm="405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1918 Pandemic: Sept. 21</a:t>
            </a:r>
          </a:p>
        </p:txBody>
      </p:sp>
      <p:pic>
        <p:nvPicPr>
          <p:cNvPr id="3" name="Picture 2"/>
          <p:cNvPicPr>
            <a:picLocks noChangeAspect="1"/>
          </p:cNvPicPr>
          <p:nvPr/>
        </p:nvPicPr>
        <p:blipFill>
          <a:blip r:embed="rId3"/>
          <a:stretch>
            <a:fillRect/>
          </a:stretch>
        </p:blipFill>
        <p:spPr>
          <a:xfrm>
            <a:off x="1188426" y="1550894"/>
            <a:ext cx="6767147" cy="4480948"/>
          </a:xfrm>
          <a:prstGeom prst="rect">
            <a:avLst/>
          </a:prstGeom>
        </p:spPr>
      </p:pic>
      <p:sp>
        <p:nvSpPr>
          <p:cNvPr id="4" name="TextBox 3"/>
          <p:cNvSpPr txBox="1"/>
          <p:nvPr/>
        </p:nvSpPr>
        <p:spPr>
          <a:xfrm>
            <a:off x="6857030" y="6196986"/>
            <a:ext cx="1031051" cy="246221"/>
          </a:xfrm>
          <a:prstGeom prst="rect">
            <a:avLst/>
          </a:prstGeom>
          <a:noFill/>
        </p:spPr>
        <p:txBody>
          <a:bodyPr wrap="none" rtlCol="0">
            <a:spAutoFit/>
          </a:bodyPr>
          <a:lstStyle/>
          <a:p>
            <a:r>
              <a:rPr lang="en-US" sz="1000" dirty="0"/>
              <a:t>NDSU Graphic</a:t>
            </a:r>
          </a:p>
        </p:txBody>
      </p:sp>
    </p:spTree>
    <p:extLst>
      <p:ext uri="{BB962C8B-B14F-4D97-AF65-F5344CB8AC3E}">
        <p14:creationId xmlns:p14="http://schemas.microsoft.com/office/powerpoint/2010/main" val="3986240940"/>
      </p:ext>
    </p:extLst>
  </p:cSld>
  <p:clrMapOvr>
    <a:masterClrMapping/>
  </p:clrMapOvr>
  <mc:AlternateContent xmlns:mc="http://schemas.openxmlformats.org/markup-compatibility/2006" xmlns:p14="http://schemas.microsoft.com/office/powerpoint/2010/main">
    <mc:Choice Requires="p14">
      <p:transition spd="slow" p14:dur="2000" advTm="16362"/>
    </mc:Choice>
    <mc:Fallback xmlns="">
      <p:transition spd="slow" advTm="1636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1918 Pandemic: Sept. 28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632" y="1758591"/>
            <a:ext cx="6669147" cy="4416726"/>
          </a:xfrm>
          <a:prstGeom prst="rect">
            <a:avLst/>
          </a:prstGeom>
        </p:spPr>
      </p:pic>
      <p:sp>
        <p:nvSpPr>
          <p:cNvPr id="3" name="Rectangle 2"/>
          <p:cNvSpPr/>
          <p:nvPr/>
        </p:nvSpPr>
        <p:spPr>
          <a:xfrm>
            <a:off x="6706412" y="6244514"/>
            <a:ext cx="1031051" cy="246221"/>
          </a:xfrm>
          <a:prstGeom prst="rect">
            <a:avLst/>
          </a:prstGeom>
        </p:spPr>
        <p:txBody>
          <a:bodyPr wrap="none">
            <a:spAutoFit/>
          </a:bodyPr>
          <a:lstStyle/>
          <a:p>
            <a:r>
              <a:rPr lang="en-US" sz="1000" dirty="0"/>
              <a:t>NDSU Graphic</a:t>
            </a:r>
          </a:p>
        </p:txBody>
      </p:sp>
    </p:spTree>
    <p:extLst>
      <p:ext uri="{BB962C8B-B14F-4D97-AF65-F5344CB8AC3E}">
        <p14:creationId xmlns:p14="http://schemas.microsoft.com/office/powerpoint/2010/main" val="2538354263"/>
      </p:ext>
    </p:extLst>
  </p:cSld>
  <p:clrMapOvr>
    <a:masterClrMapping/>
  </p:clrMapOvr>
  <mc:AlternateContent xmlns:mc="http://schemas.openxmlformats.org/markup-compatibility/2006" xmlns:p14="http://schemas.microsoft.com/office/powerpoint/2010/main">
    <mc:Choice Requires="p14">
      <p:transition spd="slow" p14:dur="2000" advTm="10770"/>
    </mc:Choice>
    <mc:Fallback xmlns="">
      <p:transition spd="slow" advTm="1077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1918 Pandemic: Oct. 5</a:t>
            </a:r>
          </a:p>
        </p:txBody>
      </p:sp>
      <p:pic>
        <p:nvPicPr>
          <p:cNvPr id="3" name="Picture 2"/>
          <p:cNvPicPr>
            <a:picLocks noChangeAspect="1"/>
          </p:cNvPicPr>
          <p:nvPr/>
        </p:nvPicPr>
        <p:blipFill>
          <a:blip r:embed="rId3"/>
          <a:stretch>
            <a:fillRect/>
          </a:stretch>
        </p:blipFill>
        <p:spPr>
          <a:xfrm>
            <a:off x="1129687" y="1550894"/>
            <a:ext cx="7047587" cy="4663844"/>
          </a:xfrm>
          <a:prstGeom prst="rect">
            <a:avLst/>
          </a:prstGeom>
        </p:spPr>
      </p:pic>
      <p:sp>
        <p:nvSpPr>
          <p:cNvPr id="4" name="Rectangle 3"/>
          <p:cNvSpPr/>
          <p:nvPr/>
        </p:nvSpPr>
        <p:spPr>
          <a:xfrm>
            <a:off x="7069438" y="6247786"/>
            <a:ext cx="1031051" cy="246221"/>
          </a:xfrm>
          <a:prstGeom prst="rect">
            <a:avLst/>
          </a:prstGeom>
        </p:spPr>
        <p:txBody>
          <a:bodyPr wrap="none">
            <a:spAutoFit/>
          </a:bodyPr>
          <a:lstStyle/>
          <a:p>
            <a:r>
              <a:rPr lang="en-US" sz="1000" dirty="0"/>
              <a:t>NDSU Graphic</a:t>
            </a:r>
          </a:p>
        </p:txBody>
      </p:sp>
    </p:spTree>
    <p:extLst>
      <p:ext uri="{BB962C8B-B14F-4D97-AF65-F5344CB8AC3E}">
        <p14:creationId xmlns:p14="http://schemas.microsoft.com/office/powerpoint/2010/main" val="4097600611"/>
      </p:ext>
    </p:extLst>
  </p:cSld>
  <p:clrMapOvr>
    <a:masterClrMapping/>
  </p:clrMapOvr>
  <mc:AlternateContent xmlns:mc="http://schemas.openxmlformats.org/markup-compatibility/2006" xmlns:p14="http://schemas.microsoft.com/office/powerpoint/2010/main">
    <mc:Choice Requires="p14">
      <p:transition spd="slow" p14:dur="2000" advTm="6505"/>
    </mc:Choice>
    <mc:Fallback xmlns="">
      <p:transition spd="slow" advTm="65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1918 Pandemic: Oct. 12</a:t>
            </a:r>
          </a:p>
        </p:txBody>
      </p:sp>
      <p:pic>
        <p:nvPicPr>
          <p:cNvPr id="3" name="Picture 2"/>
          <p:cNvPicPr>
            <a:picLocks noChangeAspect="1"/>
          </p:cNvPicPr>
          <p:nvPr/>
        </p:nvPicPr>
        <p:blipFill>
          <a:blip r:embed="rId3"/>
          <a:stretch>
            <a:fillRect/>
          </a:stretch>
        </p:blipFill>
        <p:spPr>
          <a:xfrm>
            <a:off x="1071798" y="1550894"/>
            <a:ext cx="6998815" cy="4639458"/>
          </a:xfrm>
          <a:prstGeom prst="rect">
            <a:avLst/>
          </a:prstGeom>
        </p:spPr>
      </p:pic>
      <p:sp>
        <p:nvSpPr>
          <p:cNvPr id="4" name="Rectangle 3"/>
          <p:cNvSpPr/>
          <p:nvPr/>
        </p:nvSpPr>
        <p:spPr>
          <a:xfrm>
            <a:off x="6871246" y="6190743"/>
            <a:ext cx="1031051" cy="246221"/>
          </a:xfrm>
          <a:prstGeom prst="rect">
            <a:avLst/>
          </a:prstGeom>
        </p:spPr>
        <p:txBody>
          <a:bodyPr wrap="none">
            <a:spAutoFit/>
          </a:bodyPr>
          <a:lstStyle/>
          <a:p>
            <a:r>
              <a:rPr lang="en-US" sz="1000" dirty="0"/>
              <a:t>NDSU Graphic</a:t>
            </a:r>
          </a:p>
        </p:txBody>
      </p:sp>
    </p:spTree>
    <p:extLst>
      <p:ext uri="{BB962C8B-B14F-4D97-AF65-F5344CB8AC3E}">
        <p14:creationId xmlns:p14="http://schemas.microsoft.com/office/powerpoint/2010/main" val="8347118"/>
      </p:ext>
    </p:extLst>
  </p:cSld>
  <p:clrMapOvr>
    <a:masterClrMapping/>
  </p:clrMapOvr>
  <mc:AlternateContent xmlns:mc="http://schemas.openxmlformats.org/markup-compatibility/2006" xmlns:p14="http://schemas.microsoft.com/office/powerpoint/2010/main">
    <mc:Choice Requires="p14">
      <p:transition spd="slow" p14:dur="2000" advTm="36447"/>
    </mc:Choice>
    <mc:Fallback xmlns="">
      <p:transition spd="slow" advTm="3644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65" y="742354"/>
            <a:ext cx="3712594" cy="244412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471" y="742354"/>
            <a:ext cx="3321619" cy="243376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662" t="8855" r="6024" b="21853"/>
          <a:stretch/>
        </p:blipFill>
        <p:spPr>
          <a:xfrm>
            <a:off x="722465" y="3732083"/>
            <a:ext cx="3712594" cy="2402267"/>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5041" r="-1"/>
          <a:stretch/>
        </p:blipFill>
        <p:spPr>
          <a:xfrm>
            <a:off x="4884471" y="3732082"/>
            <a:ext cx="3322777" cy="2402267"/>
          </a:xfrm>
          <a:prstGeom prst="rect">
            <a:avLst/>
          </a:prstGeom>
        </p:spPr>
      </p:pic>
      <p:sp>
        <p:nvSpPr>
          <p:cNvPr id="7" name="TextBox 6"/>
          <p:cNvSpPr txBox="1"/>
          <p:nvPr/>
        </p:nvSpPr>
        <p:spPr>
          <a:xfrm>
            <a:off x="3156857" y="3195873"/>
            <a:ext cx="1277063"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Flickr: A.Davey</a:t>
            </a:r>
          </a:p>
        </p:txBody>
      </p:sp>
      <p:sp>
        <p:nvSpPr>
          <p:cNvPr id="9" name="TextBox 8"/>
          <p:cNvSpPr txBox="1"/>
          <p:nvPr/>
        </p:nvSpPr>
        <p:spPr>
          <a:xfrm>
            <a:off x="3598353" y="6134350"/>
            <a:ext cx="88724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NDSU</a:t>
            </a:r>
          </a:p>
        </p:txBody>
      </p:sp>
      <p:sp>
        <p:nvSpPr>
          <p:cNvPr id="6" name="TextBox 5"/>
          <p:cNvSpPr txBox="1"/>
          <p:nvPr/>
        </p:nvSpPr>
        <p:spPr>
          <a:xfrm>
            <a:off x="7652657" y="3195873"/>
            <a:ext cx="548548" cy="246221"/>
          </a:xfrm>
          <a:prstGeom prst="rect">
            <a:avLst/>
          </a:prstGeom>
          <a:noFill/>
        </p:spPr>
        <p:txBody>
          <a:bodyPr wrap="none" rtlCol="0">
            <a:spAutoFit/>
          </a:bodyPr>
          <a:lstStyle/>
          <a:p>
            <a:r>
              <a:rPr lang="en-US" sz="1000" dirty="0"/>
              <a:t>NDSU</a:t>
            </a:r>
          </a:p>
        </p:txBody>
      </p:sp>
      <p:sp>
        <p:nvSpPr>
          <p:cNvPr id="8" name="TextBox 7"/>
          <p:cNvSpPr txBox="1"/>
          <p:nvPr/>
        </p:nvSpPr>
        <p:spPr>
          <a:xfrm>
            <a:off x="7668283" y="6134350"/>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1132516819"/>
      </p:ext>
    </p:extLst>
  </p:cSld>
  <p:clrMapOvr>
    <a:masterClrMapping/>
  </p:clrMapOvr>
  <mc:AlternateContent xmlns:mc="http://schemas.openxmlformats.org/markup-compatibility/2006" xmlns:p14="http://schemas.microsoft.com/office/powerpoint/2010/main">
    <mc:Choice Requires="p14">
      <p:transition spd="slow" p14:dur="2000" advTm="33494"/>
    </mc:Choice>
    <mc:Fallback xmlns="">
      <p:transition spd="slow" advTm="3349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Seasonal Flu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8383" y="1561164"/>
            <a:ext cx="6125646" cy="4594234"/>
          </a:xfrm>
        </p:spPr>
      </p:pic>
      <p:sp>
        <p:nvSpPr>
          <p:cNvPr id="5" name="TextBox 4"/>
          <p:cNvSpPr txBox="1"/>
          <p:nvPr/>
        </p:nvSpPr>
        <p:spPr>
          <a:xfrm>
            <a:off x="6544492" y="6181524"/>
            <a:ext cx="1167307" cy="246221"/>
          </a:xfrm>
          <a:prstGeom prst="rect">
            <a:avLst/>
          </a:prstGeom>
          <a:noFill/>
        </p:spPr>
        <p:txBody>
          <a:bodyPr wrap="none" rtlCol="0">
            <a:spAutoFit/>
          </a:bodyPr>
          <a:lstStyle/>
          <a:p>
            <a:r>
              <a:rPr lang="en-US" sz="1000" dirty="0"/>
              <a:t>Flickr: Iain Farrell</a:t>
            </a:r>
          </a:p>
        </p:txBody>
      </p:sp>
    </p:spTree>
    <p:extLst>
      <p:ext uri="{BB962C8B-B14F-4D97-AF65-F5344CB8AC3E}">
        <p14:creationId xmlns:p14="http://schemas.microsoft.com/office/powerpoint/2010/main" val="249716940"/>
      </p:ext>
    </p:extLst>
  </p:cSld>
  <p:clrMapOvr>
    <a:masterClrMapping/>
  </p:clrMapOvr>
  <mc:AlternateContent xmlns:mc="http://schemas.openxmlformats.org/markup-compatibility/2006" xmlns:p14="http://schemas.microsoft.com/office/powerpoint/2010/main">
    <mc:Choice Requires="p14">
      <p:transition spd="slow" p14:dur="2000" advTm="28910"/>
    </mc:Choice>
    <mc:Fallback xmlns="">
      <p:transition spd="slow" advTm="2891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Influenza Transmission</a:t>
            </a:r>
          </a:p>
        </p:txBody>
      </p:sp>
      <p:sp>
        <p:nvSpPr>
          <p:cNvPr id="4" name="Content Placeholder 3"/>
          <p:cNvSpPr>
            <a:spLocks noGrp="1"/>
          </p:cNvSpPr>
          <p:nvPr>
            <p:ph sz="half" idx="2"/>
          </p:nvPr>
        </p:nvSpPr>
        <p:spPr>
          <a:xfrm>
            <a:off x="611222" y="1622968"/>
            <a:ext cx="3285864" cy="4365625"/>
          </a:xfrm>
        </p:spPr>
        <p:txBody>
          <a:bodyPr/>
          <a:lstStyle/>
          <a:p>
            <a:pPr marL="0" indent="0">
              <a:buNone/>
            </a:pPr>
            <a:r>
              <a:rPr lang="en-US" sz="2800" dirty="0"/>
              <a:t>Spreads through tiny respiratory droplets</a:t>
            </a:r>
          </a:p>
          <a:p>
            <a:r>
              <a:rPr lang="en-US" sz="2800" dirty="0"/>
              <a:t>Coughing, sneezing</a:t>
            </a:r>
          </a:p>
          <a:p>
            <a:r>
              <a:rPr lang="en-US" sz="2800" dirty="0"/>
              <a:t>Touching mouth, nose or eyes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914" y="1622967"/>
            <a:ext cx="4352699" cy="3173843"/>
          </a:xfrm>
          <a:prstGeom prst="rect">
            <a:avLst/>
          </a:prstGeom>
        </p:spPr>
      </p:pic>
      <p:sp>
        <p:nvSpPr>
          <p:cNvPr id="6" name="TextBox 5"/>
          <p:cNvSpPr txBox="1"/>
          <p:nvPr/>
        </p:nvSpPr>
        <p:spPr>
          <a:xfrm>
            <a:off x="3897086" y="4868865"/>
            <a:ext cx="110875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Flickr: placbo</a:t>
            </a:r>
          </a:p>
        </p:txBody>
      </p:sp>
    </p:spTree>
    <p:extLst>
      <p:ext uri="{BB962C8B-B14F-4D97-AF65-F5344CB8AC3E}">
        <p14:creationId xmlns:p14="http://schemas.microsoft.com/office/powerpoint/2010/main" val="3586612278"/>
      </p:ext>
    </p:extLst>
  </p:cSld>
  <p:clrMapOvr>
    <a:masterClrMapping/>
  </p:clrMapOvr>
  <mc:AlternateContent xmlns:mc="http://schemas.openxmlformats.org/markup-compatibility/2006" xmlns:p14="http://schemas.microsoft.com/office/powerpoint/2010/main">
    <mc:Choice Requires="p14">
      <p:transition spd="slow" p14:dur="2000" advTm="57307"/>
    </mc:Choice>
    <mc:Fallback xmlns="">
      <p:transition spd="slow" advTm="5730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Infection Time</a:t>
            </a:r>
          </a:p>
        </p:txBody>
      </p:sp>
      <p:sp>
        <p:nvSpPr>
          <p:cNvPr id="6" name="Content Placeholder 5"/>
          <p:cNvSpPr>
            <a:spLocks noGrp="1"/>
          </p:cNvSpPr>
          <p:nvPr>
            <p:ph sz="half" idx="1"/>
          </p:nvPr>
        </p:nvSpPr>
        <p:spPr>
          <a:xfrm>
            <a:off x="3838669" y="1546006"/>
            <a:ext cx="4617944" cy="4365625"/>
          </a:xfrm>
        </p:spPr>
        <p:txBody>
          <a:bodyPr/>
          <a:lstStyle/>
          <a:p>
            <a:r>
              <a:rPr lang="en-US" sz="2800" dirty="0"/>
              <a:t>Contagious one day prior to showing symptoms</a:t>
            </a:r>
          </a:p>
          <a:p>
            <a:r>
              <a:rPr lang="en-US" sz="2800" dirty="0"/>
              <a:t>Contagious up to five days after symptoms appear</a:t>
            </a:r>
          </a:p>
          <a:p>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70" t="815" r="2136" b="4573"/>
          <a:stretch/>
        </p:blipFill>
        <p:spPr>
          <a:xfrm rot="16200000">
            <a:off x="-59872" y="2150616"/>
            <a:ext cx="4234543" cy="3287487"/>
          </a:xfrm>
          <a:prstGeom prst="rect">
            <a:avLst/>
          </a:prstGeom>
        </p:spPr>
      </p:pic>
      <p:sp>
        <p:nvSpPr>
          <p:cNvPr id="3" name="TextBox 2"/>
          <p:cNvSpPr txBox="1"/>
          <p:nvPr/>
        </p:nvSpPr>
        <p:spPr>
          <a:xfrm>
            <a:off x="3150827" y="5911631"/>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3533758372"/>
      </p:ext>
    </p:extLst>
  </p:cSld>
  <p:clrMapOvr>
    <a:masterClrMapping/>
  </p:clrMapOvr>
  <mc:AlternateContent xmlns:mc="http://schemas.openxmlformats.org/markup-compatibility/2006" xmlns:p14="http://schemas.microsoft.com/office/powerpoint/2010/main">
    <mc:Choice Requires="p14">
      <p:transition spd="slow" p14:dur="2000" advTm="19428"/>
    </mc:Choice>
    <mc:Fallback xmlns="">
      <p:transition spd="slow" advTm="1942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Interventions</a:t>
            </a:r>
          </a:p>
        </p:txBody>
      </p:sp>
      <p:sp>
        <p:nvSpPr>
          <p:cNvPr id="3" name="Content Placeholder 2"/>
          <p:cNvSpPr>
            <a:spLocks noGrp="1"/>
          </p:cNvSpPr>
          <p:nvPr>
            <p:ph idx="1"/>
          </p:nvPr>
        </p:nvSpPr>
        <p:spPr>
          <a:xfrm>
            <a:off x="685800" y="1869141"/>
            <a:ext cx="3907971" cy="4738488"/>
          </a:xfrm>
        </p:spPr>
        <p:txBody>
          <a:bodyPr>
            <a:normAutofit/>
          </a:bodyPr>
          <a:lstStyle/>
          <a:p>
            <a:r>
              <a:rPr lang="en-US" dirty="0"/>
              <a:t>Staying home</a:t>
            </a:r>
          </a:p>
          <a:p>
            <a:r>
              <a:rPr lang="en-US" dirty="0"/>
              <a:t>Limiting contact with others</a:t>
            </a:r>
          </a:p>
          <a:p>
            <a:r>
              <a:rPr lang="en-US" dirty="0"/>
              <a:t>Covering coughs &amp; sneezes</a:t>
            </a:r>
          </a:p>
          <a:p>
            <a:r>
              <a:rPr lang="en-US" dirty="0"/>
              <a:t>Washing hands frequently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771" y="1869140"/>
            <a:ext cx="4147458" cy="2754172"/>
          </a:xfrm>
          <a:prstGeom prst="rect">
            <a:avLst/>
          </a:prstGeom>
        </p:spPr>
      </p:pic>
      <p:sp>
        <p:nvSpPr>
          <p:cNvPr id="5" name="TextBox 4"/>
          <p:cNvSpPr txBox="1"/>
          <p:nvPr/>
        </p:nvSpPr>
        <p:spPr>
          <a:xfrm>
            <a:off x="8270558" y="4590718"/>
            <a:ext cx="441146" cy="246221"/>
          </a:xfrm>
          <a:prstGeom prst="rect">
            <a:avLst/>
          </a:prstGeom>
          <a:noFill/>
        </p:spPr>
        <p:txBody>
          <a:bodyPr wrap="none" rtlCol="0">
            <a:spAutoFit/>
          </a:bodyPr>
          <a:lstStyle/>
          <a:p>
            <a:r>
              <a:rPr lang="en-US" sz="1000" dirty="0"/>
              <a:t>FDA</a:t>
            </a:r>
          </a:p>
        </p:txBody>
      </p:sp>
    </p:spTree>
    <p:extLst>
      <p:ext uri="{BB962C8B-B14F-4D97-AF65-F5344CB8AC3E}">
        <p14:creationId xmlns:p14="http://schemas.microsoft.com/office/powerpoint/2010/main" val="3919351366"/>
      </p:ext>
    </p:extLst>
  </p:cSld>
  <p:clrMapOvr>
    <a:masterClrMapping/>
  </p:clrMapOvr>
  <mc:AlternateContent xmlns:mc="http://schemas.openxmlformats.org/markup-compatibility/2006" xmlns:p14="http://schemas.microsoft.com/office/powerpoint/2010/main">
    <mc:Choice Requires="p14">
      <p:transition spd="slow" p14:dur="2000" advTm="29061"/>
    </mc:Choice>
    <mc:Fallback xmlns="">
      <p:transition spd="slow" advTm="2906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 Home</a:t>
            </a:r>
          </a:p>
        </p:txBody>
      </p:sp>
      <p:sp>
        <p:nvSpPr>
          <p:cNvPr id="3" name="Content Placeholder 2"/>
          <p:cNvSpPr>
            <a:spLocks noGrp="1"/>
          </p:cNvSpPr>
          <p:nvPr>
            <p:ph idx="1"/>
          </p:nvPr>
        </p:nvSpPr>
        <p:spPr>
          <a:xfrm>
            <a:off x="685799" y="1550893"/>
            <a:ext cx="3777343" cy="4974505"/>
          </a:xfrm>
        </p:spPr>
        <p:txBody>
          <a:bodyPr>
            <a:normAutofit/>
          </a:bodyPr>
          <a:lstStyle/>
          <a:p>
            <a:r>
              <a:rPr lang="en-US" dirty="0"/>
              <a:t>Stay home when you or someone in your household is sick</a:t>
            </a:r>
          </a:p>
          <a:p>
            <a:pPr marL="806450" lvl="1" indent="-457200">
              <a:buFont typeface="Courier New" panose="02070309020205020404" pitchFamily="49" charset="0"/>
              <a:buChar char="o"/>
            </a:pPr>
            <a:r>
              <a:rPr lang="en-US" dirty="0"/>
              <a:t>	Reduces spread of 	illness</a:t>
            </a:r>
          </a:p>
          <a:p>
            <a:pPr marL="806450" lvl="1" indent="-457200">
              <a:buFont typeface="Courier New" panose="02070309020205020404" pitchFamily="49" charset="0"/>
              <a:buChar char="o"/>
            </a:pPr>
            <a:r>
              <a:rPr lang="en-US" dirty="0"/>
              <a:t>	Helps keep staff 	and critical 	functions 	operating</a:t>
            </a:r>
          </a:p>
        </p:txBody>
      </p:sp>
      <p:sp>
        <p:nvSpPr>
          <p:cNvPr id="5" name="TextBox 4"/>
          <p:cNvSpPr txBox="1"/>
          <p:nvPr/>
        </p:nvSpPr>
        <p:spPr>
          <a:xfrm>
            <a:off x="4935107" y="5337013"/>
            <a:ext cx="1053494" cy="246221"/>
          </a:xfrm>
          <a:prstGeom prst="rect">
            <a:avLst/>
          </a:prstGeom>
          <a:noFill/>
        </p:spPr>
        <p:txBody>
          <a:bodyPr wrap="none" rtlCol="0">
            <a:spAutoFit/>
          </a:bodyPr>
          <a:lstStyle/>
          <a:p>
            <a:r>
              <a:rPr lang="en-US" sz="1000" dirty="0"/>
              <a:t>Flickr: mush 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015" y="1550892"/>
            <a:ext cx="2829165" cy="3772221"/>
          </a:xfrm>
          <a:prstGeom prst="rect">
            <a:avLst/>
          </a:prstGeom>
        </p:spPr>
      </p:pic>
    </p:spTree>
    <p:extLst>
      <p:ext uri="{BB962C8B-B14F-4D97-AF65-F5344CB8AC3E}">
        <p14:creationId xmlns:p14="http://schemas.microsoft.com/office/powerpoint/2010/main" val="1189321918"/>
      </p:ext>
    </p:extLst>
  </p:cSld>
  <p:clrMapOvr>
    <a:masterClrMapping/>
  </p:clrMapOvr>
  <mc:AlternateContent xmlns:mc="http://schemas.openxmlformats.org/markup-compatibility/2006" xmlns:p14="http://schemas.microsoft.com/office/powerpoint/2010/main">
    <mc:Choice Requires="p14">
      <p:transition spd="slow" p14:dur="2000" advTm="33151"/>
    </mc:Choice>
    <mc:Fallback xmlns="">
      <p:transition spd="slow" advTm="331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534680"/>
            <a:ext cx="7770813" cy="1429871"/>
          </a:xfrm>
        </p:spPr>
        <p:txBody>
          <a:bodyPr>
            <a:noAutofit/>
          </a:bodyPr>
          <a:lstStyle/>
          <a:p>
            <a:r>
              <a:rPr lang="en-US" dirty="0"/>
              <a:t>Epidemic Preparedness for Community Organizations</a:t>
            </a:r>
          </a:p>
        </p:txBody>
      </p:sp>
      <p:sp>
        <p:nvSpPr>
          <p:cNvPr id="3" name="Content Placeholder 2"/>
          <p:cNvSpPr>
            <a:spLocks noGrp="1"/>
          </p:cNvSpPr>
          <p:nvPr>
            <p:ph idx="1"/>
          </p:nvPr>
        </p:nvSpPr>
        <p:spPr>
          <a:xfrm>
            <a:off x="685800" y="2467855"/>
            <a:ext cx="7770813" cy="3359816"/>
          </a:xfrm>
        </p:spPr>
        <p:txBody>
          <a:bodyPr>
            <a:normAutofit fontScale="92500"/>
          </a:bodyPr>
          <a:lstStyle/>
          <a:p>
            <a:pPr marL="742950" lvl="0" indent="-742950" defTabSz="457200">
              <a:spcBef>
                <a:spcPts val="1200"/>
              </a:spcBef>
              <a:spcAft>
                <a:spcPts val="1800"/>
              </a:spcAft>
              <a:buFont typeface="+mj-lt"/>
              <a:buAutoNum type="arabicPeriod"/>
              <a:defRPr/>
            </a:pPr>
            <a:r>
              <a:rPr lang="en-US" sz="3600" dirty="0">
                <a:solidFill>
                  <a:srgbClr val="FFFFFF">
                    <a:tint val="75000"/>
                  </a:srgbClr>
                </a:solidFill>
                <a:latin typeface="Calibri" panose="020F0502020204030204" pitchFamily="34" charset="0"/>
                <a:ea typeface="ＭＳ Ｐゴシック" charset="0"/>
              </a:rPr>
              <a:t>Reducing Illness and Death from an Epidemic</a:t>
            </a:r>
          </a:p>
          <a:p>
            <a:pPr marL="742950" lvl="0" indent="-742950" defTabSz="457200">
              <a:spcBef>
                <a:spcPts val="1200"/>
              </a:spcBef>
              <a:spcAft>
                <a:spcPts val="1800"/>
              </a:spcAft>
              <a:buFont typeface="+mj-lt"/>
              <a:buAutoNum type="arabicPeriod"/>
              <a:defRPr/>
            </a:pPr>
            <a:r>
              <a:rPr lang="en-US" sz="3600" dirty="0">
                <a:solidFill>
                  <a:srgbClr val="FFFFFF">
                    <a:tint val="75000"/>
                  </a:srgbClr>
                </a:solidFill>
                <a:latin typeface="Calibri" panose="020F0502020204030204" pitchFamily="34" charset="0"/>
                <a:ea typeface="ＭＳ Ｐゴシック" charset="0"/>
              </a:rPr>
              <a:t>Building Hope</a:t>
            </a:r>
          </a:p>
          <a:p>
            <a:pPr marL="742950" lvl="0" indent="-742950" defTabSz="457200">
              <a:spcBef>
                <a:spcPts val="1200"/>
              </a:spcBef>
              <a:spcAft>
                <a:spcPts val="1800"/>
              </a:spcAft>
              <a:buFont typeface="+mj-lt"/>
              <a:buAutoNum type="arabicPeriod"/>
              <a:defRPr/>
            </a:pPr>
            <a:r>
              <a:rPr lang="en-US" sz="3600" dirty="0">
                <a:solidFill>
                  <a:srgbClr val="FFFFFF">
                    <a:tint val="75000"/>
                  </a:srgbClr>
                </a:solidFill>
                <a:latin typeface="Calibri" panose="020F0502020204030204" pitchFamily="34" charset="0"/>
                <a:ea typeface="ＭＳ Ｐゴシック" charset="0"/>
              </a:rPr>
              <a:t>Putting Your Community Back Together</a:t>
            </a:r>
          </a:p>
          <a:p>
            <a:endParaRPr lang="en-US" dirty="0"/>
          </a:p>
        </p:txBody>
      </p:sp>
    </p:spTree>
    <p:extLst>
      <p:ext uri="{BB962C8B-B14F-4D97-AF65-F5344CB8AC3E}">
        <p14:creationId xmlns:p14="http://schemas.microsoft.com/office/powerpoint/2010/main" val="963383295"/>
      </p:ext>
    </p:extLst>
  </p:cSld>
  <p:clrMapOvr>
    <a:masterClrMapping/>
  </p:clrMapOvr>
  <mc:AlternateContent xmlns:mc="http://schemas.openxmlformats.org/markup-compatibility/2006" xmlns:p14="http://schemas.microsoft.com/office/powerpoint/2010/main">
    <mc:Choice Requires="p14">
      <p:transition spd="slow" p14:dur="2000" advTm="38406"/>
    </mc:Choice>
    <mc:Fallback xmlns="">
      <p:transition spd="slow" advTm="3840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Actions</a:t>
            </a:r>
          </a:p>
        </p:txBody>
      </p:sp>
      <p:sp>
        <p:nvSpPr>
          <p:cNvPr id="3" name="Content Placeholder 2"/>
          <p:cNvSpPr>
            <a:spLocks noGrp="1"/>
          </p:cNvSpPr>
          <p:nvPr>
            <p:ph idx="1"/>
          </p:nvPr>
        </p:nvSpPr>
        <p:spPr>
          <a:xfrm>
            <a:off x="685800" y="1433713"/>
            <a:ext cx="7770813" cy="1730641"/>
          </a:xfrm>
        </p:spPr>
        <p:txBody>
          <a:bodyPr/>
          <a:lstStyle/>
          <a:p>
            <a:r>
              <a:rPr lang="en-US" dirty="0"/>
              <a:t>Encourage people to stay home through conversations, flyers and other communication</a:t>
            </a:r>
          </a:p>
          <a:p>
            <a:r>
              <a:rPr lang="en-US" dirty="0"/>
              <a:t>Establish non-penalizing policies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3164354"/>
            <a:ext cx="3922486" cy="2941865"/>
          </a:xfrm>
          <a:prstGeom prst="rect">
            <a:avLst/>
          </a:prstGeom>
        </p:spPr>
      </p:pic>
      <p:sp>
        <p:nvSpPr>
          <p:cNvPr id="5" name="TextBox 4"/>
          <p:cNvSpPr txBox="1"/>
          <p:nvPr/>
        </p:nvSpPr>
        <p:spPr>
          <a:xfrm>
            <a:off x="3097059" y="6106219"/>
            <a:ext cx="1765227" cy="246221"/>
          </a:xfrm>
          <a:prstGeom prst="rect">
            <a:avLst/>
          </a:prstGeom>
          <a:noFill/>
        </p:spPr>
        <p:txBody>
          <a:bodyPr wrap="none" rtlCol="0">
            <a:spAutoFit/>
          </a:bodyPr>
          <a:lstStyle/>
          <a:p>
            <a:r>
              <a:rPr lang="en-US" sz="1000" dirty="0"/>
              <a:t>Flickr: Marcin Krzyzanowski</a:t>
            </a:r>
          </a:p>
        </p:txBody>
      </p:sp>
    </p:spTree>
    <p:extLst>
      <p:ext uri="{BB962C8B-B14F-4D97-AF65-F5344CB8AC3E}">
        <p14:creationId xmlns:p14="http://schemas.microsoft.com/office/powerpoint/2010/main" val="3581682623"/>
      </p:ext>
    </p:extLst>
  </p:cSld>
  <p:clrMapOvr>
    <a:masterClrMapping/>
  </p:clrMapOvr>
  <mc:AlternateContent xmlns:mc="http://schemas.openxmlformats.org/markup-compatibility/2006" xmlns:p14="http://schemas.microsoft.com/office/powerpoint/2010/main">
    <mc:Choice Requires="p14">
      <p:transition spd="slow" p14:dur="2000" advTm="29898"/>
    </mc:Choice>
    <mc:Fallback xmlns="">
      <p:transition spd="slow" advTm="2989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 Contact</a:t>
            </a:r>
          </a:p>
        </p:txBody>
      </p:sp>
      <p:sp>
        <p:nvSpPr>
          <p:cNvPr id="3" name="Content Placeholder 2"/>
          <p:cNvSpPr>
            <a:spLocks noGrp="1"/>
          </p:cNvSpPr>
          <p:nvPr>
            <p:ph idx="1"/>
          </p:nvPr>
        </p:nvSpPr>
        <p:spPr>
          <a:xfrm>
            <a:off x="685800" y="1488139"/>
            <a:ext cx="7770813" cy="1483659"/>
          </a:xfrm>
        </p:spPr>
        <p:txBody>
          <a:bodyPr/>
          <a:lstStyle/>
          <a:p>
            <a:pPr marL="0" indent="0">
              <a:buNone/>
            </a:pPr>
            <a:r>
              <a:rPr lang="en-US" sz="3600" dirty="0"/>
              <a:t>If you’re within 3-6 feet of others,</a:t>
            </a:r>
            <a:br>
              <a:rPr lang="en-US" sz="3600" dirty="0"/>
            </a:br>
            <a:r>
              <a:rPr lang="en-US" sz="3600" dirty="0"/>
              <a:t>you’re sharing your flu</a:t>
            </a:r>
          </a:p>
          <a:p>
            <a:pPr marL="0" indent="0">
              <a:buNone/>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694" t="472" r="15552"/>
          <a:stretch/>
        </p:blipFill>
        <p:spPr>
          <a:xfrm>
            <a:off x="685800" y="3066402"/>
            <a:ext cx="4488737" cy="3407229"/>
          </a:xfrm>
          <a:prstGeom prst="rect">
            <a:avLst/>
          </a:prstGeom>
        </p:spPr>
      </p:pic>
      <p:sp>
        <p:nvSpPr>
          <p:cNvPr id="5" name="TextBox 4"/>
          <p:cNvSpPr txBox="1"/>
          <p:nvPr/>
        </p:nvSpPr>
        <p:spPr>
          <a:xfrm>
            <a:off x="4713514" y="6445124"/>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3680673116"/>
      </p:ext>
    </p:extLst>
  </p:cSld>
  <p:clrMapOvr>
    <a:masterClrMapping/>
  </p:clrMapOvr>
  <mc:AlternateContent xmlns:mc="http://schemas.openxmlformats.org/markup-compatibility/2006" xmlns:p14="http://schemas.microsoft.com/office/powerpoint/2010/main">
    <mc:Choice Requires="p14">
      <p:transition spd="slow" p14:dur="2000" advTm="23366"/>
    </mc:Choice>
    <mc:Fallback xmlns="">
      <p:transition spd="slow" advTm="2336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9623"/>
            <a:ext cx="7770813" cy="1429871"/>
          </a:xfrm>
        </p:spPr>
        <p:txBody>
          <a:bodyPr>
            <a:noAutofit/>
          </a:bodyPr>
          <a:lstStyle/>
          <a:p>
            <a:r>
              <a:rPr lang="en-US" dirty="0"/>
              <a:t>Cancel or Alter Events </a:t>
            </a:r>
            <a:br>
              <a:rPr lang="en-US" dirty="0"/>
            </a:br>
            <a:r>
              <a:rPr lang="en-US" dirty="0"/>
              <a:t>to Limit Contact</a:t>
            </a:r>
          </a:p>
        </p:txBody>
      </p:sp>
      <p:sp>
        <p:nvSpPr>
          <p:cNvPr id="3" name="Content Placeholder 2"/>
          <p:cNvSpPr>
            <a:spLocks noGrp="1"/>
          </p:cNvSpPr>
          <p:nvPr>
            <p:ph idx="1"/>
          </p:nvPr>
        </p:nvSpPr>
        <p:spPr>
          <a:xfrm>
            <a:off x="685801" y="1869140"/>
            <a:ext cx="3929742" cy="4847345"/>
          </a:xfrm>
        </p:spPr>
        <p:txBody>
          <a:bodyPr>
            <a:noAutofit/>
          </a:bodyPr>
          <a:lstStyle/>
          <a:p>
            <a:r>
              <a:rPr lang="en-US" dirty="0"/>
              <a:t>Recreation and education events</a:t>
            </a:r>
          </a:p>
          <a:p>
            <a:r>
              <a:rPr lang="en-US" dirty="0"/>
              <a:t>Worship services</a:t>
            </a:r>
          </a:p>
          <a:p>
            <a:r>
              <a:rPr lang="en-US" dirty="0"/>
              <a:t>Volunteering opportunities</a:t>
            </a:r>
          </a:p>
          <a:p>
            <a:r>
              <a:rPr lang="en-US" dirty="0"/>
              <a:t>Large meal events</a:t>
            </a:r>
          </a:p>
          <a:p>
            <a:r>
              <a:rPr lang="en-US" dirty="0"/>
              <a:t>Other events with large groups of people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172" y="1869140"/>
            <a:ext cx="3841070" cy="2880803"/>
          </a:xfrm>
          <a:prstGeom prst="rect">
            <a:avLst/>
          </a:prstGeom>
        </p:spPr>
      </p:pic>
      <p:sp>
        <p:nvSpPr>
          <p:cNvPr id="5" name="TextBox 4"/>
          <p:cNvSpPr txBox="1"/>
          <p:nvPr/>
        </p:nvSpPr>
        <p:spPr>
          <a:xfrm>
            <a:off x="7376872" y="4767043"/>
            <a:ext cx="906017" cy="246221"/>
          </a:xfrm>
          <a:prstGeom prst="rect">
            <a:avLst/>
          </a:prstGeom>
          <a:noFill/>
        </p:spPr>
        <p:txBody>
          <a:bodyPr wrap="none" rtlCol="0">
            <a:spAutoFit/>
          </a:bodyPr>
          <a:lstStyle/>
          <a:p>
            <a:r>
              <a:rPr lang="en-US" sz="1000" dirty="0"/>
              <a:t>Flickr: UUCJ</a:t>
            </a:r>
          </a:p>
        </p:txBody>
      </p:sp>
    </p:spTree>
    <p:extLst>
      <p:ext uri="{BB962C8B-B14F-4D97-AF65-F5344CB8AC3E}">
        <p14:creationId xmlns:p14="http://schemas.microsoft.com/office/powerpoint/2010/main" val="3722474660"/>
      </p:ext>
    </p:extLst>
  </p:cSld>
  <p:clrMapOvr>
    <a:masterClrMapping/>
  </p:clrMapOvr>
  <mc:AlternateContent xmlns:mc="http://schemas.openxmlformats.org/markup-compatibility/2006" xmlns:p14="http://schemas.microsoft.com/office/powerpoint/2010/main">
    <mc:Choice Requires="p14">
      <p:transition spd="slow" p14:dur="2000" advTm="16547"/>
    </mc:Choice>
    <mc:Fallback xmlns="">
      <p:transition spd="slow" advTm="1654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 Coughs &amp; Sneezes</a:t>
            </a:r>
          </a:p>
        </p:txBody>
      </p:sp>
      <p:sp>
        <p:nvSpPr>
          <p:cNvPr id="3" name="Content Placeholder 2"/>
          <p:cNvSpPr>
            <a:spLocks noGrp="1"/>
          </p:cNvSpPr>
          <p:nvPr>
            <p:ph sz="half" idx="1"/>
          </p:nvPr>
        </p:nvSpPr>
        <p:spPr>
          <a:xfrm>
            <a:off x="685800" y="1633728"/>
            <a:ext cx="3611880" cy="4749119"/>
          </a:xfrm>
        </p:spPr>
        <p:txBody>
          <a:bodyPr>
            <a:normAutofit/>
          </a:bodyPr>
          <a:lstStyle/>
          <a:p>
            <a:r>
              <a:rPr lang="en-US" sz="2800" dirty="0">
                <a:solidFill>
                  <a:srgbClr val="FAA523"/>
                </a:solidFill>
              </a:rPr>
              <a:t>Best:</a:t>
            </a:r>
            <a:r>
              <a:rPr lang="en-US" sz="2800" dirty="0"/>
              <a:t> Cover mouth and nose with a tissue and dispose immediately</a:t>
            </a:r>
          </a:p>
          <a:p>
            <a:r>
              <a:rPr lang="en-US" sz="2800" dirty="0">
                <a:solidFill>
                  <a:srgbClr val="FAA523"/>
                </a:solidFill>
              </a:rPr>
              <a:t>Second best: </a:t>
            </a:r>
            <a:r>
              <a:rPr lang="en-US" sz="2800" dirty="0"/>
              <a:t>Cover mouth and nose with upper sleeve</a:t>
            </a:r>
          </a:p>
          <a:p>
            <a:r>
              <a:rPr lang="en-US" sz="2800" dirty="0"/>
              <a:t>Wash hands frequently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036" y="1633728"/>
            <a:ext cx="3706368" cy="3590544"/>
          </a:xfrm>
          <a:prstGeom prst="rect">
            <a:avLst/>
          </a:prstGeom>
        </p:spPr>
      </p:pic>
      <p:sp>
        <p:nvSpPr>
          <p:cNvPr id="6" name="TextBox 5"/>
          <p:cNvSpPr txBox="1"/>
          <p:nvPr/>
        </p:nvSpPr>
        <p:spPr>
          <a:xfrm>
            <a:off x="7680960" y="5277981"/>
            <a:ext cx="532518" cy="246221"/>
          </a:xfrm>
          <a:prstGeom prst="rect">
            <a:avLst/>
          </a:prstGeom>
          <a:noFill/>
        </p:spPr>
        <p:txBody>
          <a:bodyPr wrap="none" rtlCol="0">
            <a:spAutoFit/>
          </a:bodyPr>
          <a:lstStyle/>
          <a:p>
            <a:r>
              <a:rPr lang="en-US" sz="1000" dirty="0"/>
              <a:t>iStock</a:t>
            </a:r>
          </a:p>
        </p:txBody>
      </p:sp>
    </p:spTree>
    <p:extLst>
      <p:ext uri="{BB962C8B-B14F-4D97-AF65-F5344CB8AC3E}">
        <p14:creationId xmlns:p14="http://schemas.microsoft.com/office/powerpoint/2010/main" val="1035957500"/>
      </p:ext>
    </p:extLst>
  </p:cSld>
  <p:clrMapOvr>
    <a:masterClrMapping/>
  </p:clrMapOvr>
  <mc:AlternateContent xmlns:mc="http://schemas.openxmlformats.org/markup-compatibility/2006" xmlns:p14="http://schemas.microsoft.com/office/powerpoint/2010/main">
    <mc:Choice Requires="p14">
      <p:transition spd="slow" p14:dur="2000" advTm="35111"/>
    </mc:Choice>
    <mc:Fallback xmlns="">
      <p:transition spd="slow" advTm="3511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058357"/>
            <a:ext cx="6085114" cy="1625742"/>
          </a:xfrm>
        </p:spPr>
        <p:txBody>
          <a:bodyPr>
            <a:noAutofit/>
          </a:bodyPr>
          <a:lstStyle/>
          <a:p>
            <a:r>
              <a:rPr lang="en-US" dirty="0"/>
              <a:t>Cover mouth &amp; nose with your hands rather than nothing at all.</a:t>
            </a:r>
          </a:p>
          <a:p>
            <a:r>
              <a:rPr lang="en-US" dirty="0"/>
              <a:t>Wash hands as soon as possible.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60" y="1161300"/>
            <a:ext cx="6708863" cy="3758558"/>
          </a:xfrm>
          <a:prstGeom prst="rect">
            <a:avLst/>
          </a:prstGeom>
        </p:spPr>
      </p:pic>
      <p:sp>
        <p:nvSpPr>
          <p:cNvPr id="2" name="TextBox 1"/>
          <p:cNvSpPr txBox="1"/>
          <p:nvPr/>
        </p:nvSpPr>
        <p:spPr>
          <a:xfrm>
            <a:off x="7480205" y="4919858"/>
            <a:ext cx="532518" cy="246221"/>
          </a:xfrm>
          <a:prstGeom prst="rect">
            <a:avLst/>
          </a:prstGeom>
          <a:noFill/>
        </p:spPr>
        <p:txBody>
          <a:bodyPr wrap="none" rtlCol="0">
            <a:spAutoFit/>
          </a:bodyPr>
          <a:lstStyle/>
          <a:p>
            <a:r>
              <a:rPr lang="en-US" sz="1000" dirty="0"/>
              <a:t>iStock</a:t>
            </a:r>
          </a:p>
        </p:txBody>
      </p:sp>
      <p:sp>
        <p:nvSpPr>
          <p:cNvPr id="6" name="Rectangle 5"/>
          <p:cNvSpPr/>
          <p:nvPr/>
        </p:nvSpPr>
        <p:spPr>
          <a:xfrm>
            <a:off x="1146753" y="267586"/>
            <a:ext cx="5865260" cy="769441"/>
          </a:xfrm>
          <a:prstGeom prst="rect">
            <a:avLst/>
          </a:prstGeom>
        </p:spPr>
        <p:txBody>
          <a:bodyPr wrap="none">
            <a:spAutoFit/>
          </a:bodyPr>
          <a:lstStyle/>
          <a:p>
            <a:r>
              <a:rPr lang="en-US" sz="4400" b="1" dirty="0">
                <a:latin typeface="Calibri" panose="020F0502020204030204" pitchFamily="34" charset="0"/>
                <a:cs typeface="Calibri" panose="020F0502020204030204" pitchFamily="34" charset="0"/>
              </a:rPr>
              <a:t>Cover Coughs &amp; Sneezes</a:t>
            </a:r>
          </a:p>
        </p:txBody>
      </p:sp>
    </p:spTree>
    <p:extLst>
      <p:ext uri="{BB962C8B-B14F-4D97-AF65-F5344CB8AC3E}">
        <p14:creationId xmlns:p14="http://schemas.microsoft.com/office/powerpoint/2010/main" val="955301997"/>
      </p:ext>
    </p:extLst>
  </p:cSld>
  <p:clrMapOvr>
    <a:masterClrMapping/>
  </p:clrMapOvr>
  <mc:AlternateContent xmlns:mc="http://schemas.openxmlformats.org/markup-compatibility/2006" xmlns:p14="http://schemas.microsoft.com/office/powerpoint/2010/main">
    <mc:Choice Requires="p14">
      <p:transition spd="slow" p14:dur="2000" advTm="25749"/>
    </mc:Choice>
    <mc:Fallback xmlns="">
      <p:transition spd="slow" advTm="2574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Hands Frequently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010" y="1550894"/>
            <a:ext cx="4301421" cy="28549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92" y="1550893"/>
            <a:ext cx="3467371" cy="3599947"/>
          </a:xfrm>
          <a:prstGeom prst="rect">
            <a:avLst/>
          </a:prstGeom>
        </p:spPr>
      </p:pic>
      <p:sp>
        <p:nvSpPr>
          <p:cNvPr id="5" name="TextBox 4"/>
          <p:cNvSpPr txBox="1"/>
          <p:nvPr/>
        </p:nvSpPr>
        <p:spPr>
          <a:xfrm>
            <a:off x="3649195" y="5162375"/>
            <a:ext cx="532518" cy="246221"/>
          </a:xfrm>
          <a:prstGeom prst="rect">
            <a:avLst/>
          </a:prstGeom>
          <a:noFill/>
        </p:spPr>
        <p:txBody>
          <a:bodyPr wrap="none" rtlCol="0">
            <a:spAutoFit/>
          </a:bodyPr>
          <a:lstStyle/>
          <a:p>
            <a:r>
              <a:rPr lang="en-US" sz="1000" dirty="0"/>
              <a:t>iStock</a:t>
            </a:r>
          </a:p>
        </p:txBody>
      </p:sp>
      <p:sp>
        <p:nvSpPr>
          <p:cNvPr id="6" name="TextBox 5"/>
          <p:cNvSpPr txBox="1"/>
          <p:nvPr/>
        </p:nvSpPr>
        <p:spPr>
          <a:xfrm>
            <a:off x="8190354" y="4407761"/>
            <a:ext cx="532518" cy="246221"/>
          </a:xfrm>
          <a:prstGeom prst="rect">
            <a:avLst/>
          </a:prstGeom>
          <a:noFill/>
        </p:spPr>
        <p:txBody>
          <a:bodyPr wrap="none" rtlCol="0">
            <a:spAutoFit/>
          </a:bodyPr>
          <a:lstStyle/>
          <a:p>
            <a:r>
              <a:rPr lang="en-US" sz="1000" dirty="0"/>
              <a:t>iStock</a:t>
            </a:r>
          </a:p>
        </p:txBody>
      </p:sp>
    </p:spTree>
    <p:extLst>
      <p:ext uri="{BB962C8B-B14F-4D97-AF65-F5344CB8AC3E}">
        <p14:creationId xmlns:p14="http://schemas.microsoft.com/office/powerpoint/2010/main" val="1377725344"/>
      </p:ext>
    </p:extLst>
  </p:cSld>
  <p:clrMapOvr>
    <a:masterClrMapping/>
  </p:clrMapOvr>
  <mc:AlternateContent xmlns:mc="http://schemas.openxmlformats.org/markup-compatibility/2006" xmlns:p14="http://schemas.microsoft.com/office/powerpoint/2010/main">
    <mc:Choice Requires="p14">
      <p:transition spd="slow" p14:dur="2000" advTm="37039"/>
    </mc:Choice>
    <mc:Fallback xmlns="">
      <p:transition spd="slow" advTm="3703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Epidemics are serious and can dramatically affect your organization</a:t>
            </a:r>
          </a:p>
          <a:p>
            <a:r>
              <a:rPr lang="en-US" dirty="0"/>
              <a:t>You can help stem the spread of an epidemic with some simple steps</a:t>
            </a:r>
          </a:p>
          <a:p>
            <a:endParaRPr lang="en-US" dirty="0"/>
          </a:p>
        </p:txBody>
      </p:sp>
    </p:spTree>
    <p:extLst>
      <p:ext uri="{BB962C8B-B14F-4D97-AF65-F5344CB8AC3E}">
        <p14:creationId xmlns:p14="http://schemas.microsoft.com/office/powerpoint/2010/main" val="1867541125"/>
      </p:ext>
    </p:extLst>
  </p:cSld>
  <p:clrMapOvr>
    <a:masterClrMapping/>
  </p:clrMapOvr>
  <mc:AlternateContent xmlns:mc="http://schemas.openxmlformats.org/markup-compatibility/2006" xmlns:p14="http://schemas.microsoft.com/office/powerpoint/2010/main">
    <mc:Choice Requires="p14">
      <p:transition spd="slow" p14:dur="2000" advTm="23420"/>
    </mc:Choice>
    <mc:Fallback xmlns="">
      <p:transition spd="slow" advTm="2342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48197"/>
      </p:ext>
    </p:extLst>
  </p:cSld>
  <p:clrMapOvr>
    <a:masterClrMapping/>
  </p:clrMapOvr>
  <mc:AlternateContent xmlns:mc="http://schemas.openxmlformats.org/markup-compatibility/2006" xmlns:p14="http://schemas.microsoft.com/office/powerpoint/2010/main">
    <mc:Choice Requires="p14">
      <p:transition spd="slow" p14:dur="2000" advTm="4601"/>
    </mc:Choice>
    <mc:Fallback xmlns="">
      <p:transition spd="slow" advTm="460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Illness and Death</a:t>
            </a:r>
          </a:p>
        </p:txBody>
      </p:sp>
      <p:sp>
        <p:nvSpPr>
          <p:cNvPr id="3" name="Content Placeholder 2"/>
          <p:cNvSpPr>
            <a:spLocks noGrp="1"/>
          </p:cNvSpPr>
          <p:nvPr>
            <p:ph idx="1"/>
          </p:nvPr>
        </p:nvSpPr>
        <p:spPr>
          <a:xfrm>
            <a:off x="685799" y="1335741"/>
            <a:ext cx="7770813" cy="2082373"/>
          </a:xfrm>
        </p:spPr>
        <p:txBody>
          <a:bodyPr>
            <a:normAutofit/>
          </a:bodyPr>
          <a:lstStyle/>
          <a:p>
            <a:r>
              <a:rPr lang="en-US" sz="2800" dirty="0"/>
              <a:t>Describe epidemics</a:t>
            </a:r>
          </a:p>
          <a:p>
            <a:r>
              <a:rPr lang="en-US" sz="2800" dirty="0"/>
              <a:t>Review epidemics in history</a:t>
            </a:r>
          </a:p>
          <a:p>
            <a:r>
              <a:rPr lang="en-US" sz="2800" dirty="0"/>
              <a:t>Discuss epidemic interventions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30459"/>
            <a:ext cx="5397954" cy="2508423"/>
          </a:xfrm>
          <a:prstGeom prst="rect">
            <a:avLst/>
          </a:prstGeom>
        </p:spPr>
      </p:pic>
      <p:sp>
        <p:nvSpPr>
          <p:cNvPr id="5" name="TextBox 4"/>
          <p:cNvSpPr txBox="1"/>
          <p:nvPr/>
        </p:nvSpPr>
        <p:spPr>
          <a:xfrm>
            <a:off x="603518" y="5938882"/>
            <a:ext cx="5480235" cy="400110"/>
          </a:xfrm>
          <a:prstGeom prst="rect">
            <a:avLst/>
          </a:prstGeom>
          <a:noFill/>
        </p:spPr>
        <p:txBody>
          <a:bodyPr wrap="square" rtlCol="0">
            <a:spAutoFit/>
          </a:bodyPr>
          <a:lstStyle/>
          <a:p>
            <a:r>
              <a:rPr lang="en-US" sz="1000" dirty="0"/>
              <a:t>National Museum of Health and Medicine, Armed Forces Institute of Pathology, Washington, D.C., Image NCP 1603</a:t>
            </a:r>
          </a:p>
        </p:txBody>
      </p:sp>
    </p:spTree>
    <p:extLst>
      <p:ext uri="{BB962C8B-B14F-4D97-AF65-F5344CB8AC3E}">
        <p14:creationId xmlns:p14="http://schemas.microsoft.com/office/powerpoint/2010/main" val="785121598"/>
      </p:ext>
    </p:extLst>
  </p:cSld>
  <p:clrMapOvr>
    <a:masterClrMapping/>
  </p:clrMapOvr>
  <mc:AlternateContent xmlns:mc="http://schemas.openxmlformats.org/markup-compatibility/2006" xmlns:p14="http://schemas.microsoft.com/office/powerpoint/2010/main">
    <mc:Choice Requires="p14">
      <p:transition spd="slow" p14:dur="2000" advTm="17690"/>
    </mc:Choice>
    <mc:Fallback xmlns="">
      <p:transition spd="slow" advTm="176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Epidemics</a:t>
            </a:r>
          </a:p>
        </p:txBody>
      </p:sp>
      <p:sp>
        <p:nvSpPr>
          <p:cNvPr id="3" name="Content Placeholder 2"/>
          <p:cNvSpPr>
            <a:spLocks noGrp="1"/>
          </p:cNvSpPr>
          <p:nvPr>
            <p:ph idx="1"/>
          </p:nvPr>
        </p:nvSpPr>
        <p:spPr>
          <a:xfrm>
            <a:off x="685801" y="1723144"/>
            <a:ext cx="3566596" cy="4372856"/>
          </a:xfrm>
        </p:spPr>
        <p:txBody>
          <a:bodyPr>
            <a:normAutofit/>
          </a:bodyPr>
          <a:lstStyle/>
          <a:p>
            <a:r>
              <a:rPr lang="en-US" dirty="0"/>
              <a:t>Geographically isolated </a:t>
            </a:r>
          </a:p>
          <a:p>
            <a:r>
              <a:rPr lang="en-US" dirty="0"/>
              <a:t>Increased presence </a:t>
            </a:r>
          </a:p>
          <a:p>
            <a:r>
              <a:rPr lang="en-US" dirty="0"/>
              <a:t>Increased severity</a:t>
            </a:r>
          </a:p>
          <a:p>
            <a:r>
              <a:rPr lang="en-US" dirty="0"/>
              <a:t>Change in movement and susceptibility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397" y="1715460"/>
            <a:ext cx="4035552" cy="3023616"/>
          </a:xfrm>
          <a:prstGeom prst="rect">
            <a:avLst/>
          </a:prstGeom>
        </p:spPr>
      </p:pic>
      <p:sp>
        <p:nvSpPr>
          <p:cNvPr id="5" name="TextBox 4"/>
          <p:cNvSpPr txBox="1"/>
          <p:nvPr/>
        </p:nvSpPr>
        <p:spPr>
          <a:xfrm>
            <a:off x="7743018" y="4755032"/>
            <a:ext cx="532518" cy="246221"/>
          </a:xfrm>
          <a:prstGeom prst="rect">
            <a:avLst/>
          </a:prstGeom>
          <a:noFill/>
        </p:spPr>
        <p:txBody>
          <a:bodyPr wrap="none" rtlCol="0">
            <a:spAutoFit/>
          </a:bodyPr>
          <a:lstStyle/>
          <a:p>
            <a:r>
              <a:rPr lang="en-US" sz="1000" dirty="0"/>
              <a:t>iStock</a:t>
            </a:r>
          </a:p>
        </p:txBody>
      </p:sp>
    </p:spTree>
    <p:extLst>
      <p:ext uri="{BB962C8B-B14F-4D97-AF65-F5344CB8AC3E}">
        <p14:creationId xmlns:p14="http://schemas.microsoft.com/office/powerpoint/2010/main" val="282390473"/>
      </p:ext>
    </p:extLst>
  </p:cSld>
  <p:clrMapOvr>
    <a:masterClrMapping/>
  </p:clrMapOvr>
  <mc:AlternateContent xmlns:mc="http://schemas.openxmlformats.org/markup-compatibility/2006" xmlns:p14="http://schemas.microsoft.com/office/powerpoint/2010/main">
    <mc:Choice Requires="p14">
      <p:transition spd="slow" p14:dur="2000" advTm="121127"/>
    </mc:Choice>
    <mc:Fallback xmlns="">
      <p:transition spd="slow" advTm="12112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Epidemic Examples</a:t>
            </a:r>
          </a:p>
        </p:txBody>
      </p:sp>
      <p:sp>
        <p:nvSpPr>
          <p:cNvPr id="3" name="Content Placeholder 2"/>
          <p:cNvSpPr>
            <a:spLocks noGrp="1"/>
          </p:cNvSpPr>
          <p:nvPr>
            <p:ph idx="1"/>
          </p:nvPr>
        </p:nvSpPr>
        <p:spPr>
          <a:xfrm>
            <a:off x="595312" y="1267866"/>
            <a:ext cx="6589259" cy="2781620"/>
          </a:xfrm>
        </p:spPr>
        <p:txBody>
          <a:bodyPr>
            <a:normAutofit/>
          </a:bodyPr>
          <a:lstStyle/>
          <a:p>
            <a:pPr marL="0" indent="0">
              <a:buNone/>
            </a:pPr>
            <a:r>
              <a:rPr lang="en-US" dirty="0"/>
              <a:t>Historic</a:t>
            </a:r>
            <a:br>
              <a:rPr lang="en-US" dirty="0"/>
            </a:br>
            <a:r>
              <a:rPr lang="en-US" dirty="0"/>
              <a:t>	1660s U.S. smallpox outbreak</a:t>
            </a:r>
            <a:br>
              <a:rPr lang="en-US" dirty="0"/>
            </a:br>
            <a:r>
              <a:rPr lang="en-US" dirty="0"/>
              <a:t>	1900s U.S. polio outbreaks</a:t>
            </a:r>
            <a:br>
              <a:rPr lang="en-US" dirty="0"/>
            </a:br>
            <a:r>
              <a:rPr lang="en-US" dirty="0"/>
              <a:t>Recent</a:t>
            </a:r>
            <a:br>
              <a:rPr lang="en-US" dirty="0"/>
            </a:br>
            <a:r>
              <a:rPr lang="en-US" dirty="0"/>
              <a:t>	2010 cholera outbreak in Haiti</a:t>
            </a:r>
            <a:br>
              <a:rPr lang="en-US" dirty="0"/>
            </a:br>
            <a:r>
              <a:rPr lang="en-US" dirty="0"/>
              <a:t>	2014 Ebola outbreak in West Africa</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12" y="4017583"/>
            <a:ext cx="2991836" cy="2240989"/>
          </a:xfrm>
          <a:prstGeom prst="rect">
            <a:avLst/>
          </a:prstGeom>
        </p:spPr>
      </p:pic>
      <p:sp>
        <p:nvSpPr>
          <p:cNvPr id="6" name="TextBox 5"/>
          <p:cNvSpPr txBox="1"/>
          <p:nvPr/>
        </p:nvSpPr>
        <p:spPr>
          <a:xfrm>
            <a:off x="2352487" y="6248479"/>
            <a:ext cx="1340432" cy="246221"/>
          </a:xfrm>
          <a:prstGeom prst="rect">
            <a:avLst/>
          </a:prstGeom>
          <a:noFill/>
        </p:spPr>
        <p:txBody>
          <a:bodyPr wrap="none" rtlCol="0">
            <a:spAutoFit/>
          </a:bodyPr>
          <a:lstStyle/>
          <a:p>
            <a:r>
              <a:rPr lang="en-US" sz="1000" dirty="0"/>
              <a:t>OMICS International</a:t>
            </a:r>
          </a:p>
        </p:txBody>
      </p:sp>
    </p:spTree>
    <p:extLst>
      <p:ext uri="{BB962C8B-B14F-4D97-AF65-F5344CB8AC3E}">
        <p14:creationId xmlns:p14="http://schemas.microsoft.com/office/powerpoint/2010/main" val="173769631"/>
      </p:ext>
    </p:extLst>
  </p:cSld>
  <p:clrMapOvr>
    <a:masterClrMapping/>
  </p:clrMapOvr>
  <mc:AlternateContent xmlns:mc="http://schemas.openxmlformats.org/markup-compatibility/2006" xmlns:p14="http://schemas.microsoft.com/office/powerpoint/2010/main">
    <mc:Choice Requires="p14">
      <p:transition spd="slow" p14:dur="2000" advTm="47912"/>
    </mc:Choice>
    <mc:Fallback xmlns="">
      <p:transition spd="slow" advTm="4791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Pandemic Examples</a:t>
            </a:r>
          </a:p>
        </p:txBody>
      </p:sp>
      <p:sp>
        <p:nvSpPr>
          <p:cNvPr id="3" name="Content Placeholder 2"/>
          <p:cNvSpPr>
            <a:spLocks noGrp="1"/>
          </p:cNvSpPr>
          <p:nvPr>
            <p:ph idx="1"/>
          </p:nvPr>
        </p:nvSpPr>
        <p:spPr>
          <a:xfrm>
            <a:off x="685800" y="1864766"/>
            <a:ext cx="3976688" cy="3469234"/>
          </a:xfrm>
        </p:spPr>
        <p:txBody>
          <a:bodyPr>
            <a:normAutofit/>
          </a:bodyPr>
          <a:lstStyle/>
          <a:p>
            <a:pPr marL="0" indent="0">
              <a:buNone/>
            </a:pPr>
            <a:r>
              <a:rPr lang="en-US" dirty="0"/>
              <a:t>Historic</a:t>
            </a:r>
            <a:br>
              <a:rPr lang="en-US" dirty="0"/>
            </a:br>
            <a:r>
              <a:rPr lang="en-US" dirty="0"/>
              <a:t>	1346-53 Bubonic 			plague</a:t>
            </a:r>
            <a:br>
              <a:rPr lang="en-US" dirty="0"/>
            </a:br>
            <a:r>
              <a:rPr lang="en-US" dirty="0"/>
              <a:t>	1918-20 influenza</a:t>
            </a:r>
            <a:br>
              <a:rPr lang="en-US" dirty="0"/>
            </a:br>
            <a:r>
              <a:rPr lang="en-US" dirty="0"/>
              <a:t>Recent</a:t>
            </a:r>
            <a:br>
              <a:rPr lang="en-US" dirty="0"/>
            </a:br>
            <a:r>
              <a:rPr lang="en-US" dirty="0"/>
              <a:t>	2005-12 HIV/AIDS</a:t>
            </a:r>
            <a:br>
              <a:rPr lang="en-US" dirty="0"/>
            </a:br>
            <a:r>
              <a:rPr lang="en-US" dirty="0"/>
              <a:t>	2019-20 COVID-19</a:t>
            </a:r>
          </a:p>
        </p:txBody>
      </p:sp>
      <p:sp>
        <p:nvSpPr>
          <p:cNvPr id="6" name="TextBox 5"/>
          <p:cNvSpPr txBox="1"/>
          <p:nvPr/>
        </p:nvSpPr>
        <p:spPr>
          <a:xfrm>
            <a:off x="7993024" y="4915202"/>
            <a:ext cx="463588" cy="246221"/>
          </a:xfrm>
          <a:prstGeom prst="rect">
            <a:avLst/>
          </a:prstGeom>
          <a:noFill/>
        </p:spPr>
        <p:txBody>
          <a:bodyPr wrap="none" rtlCol="0">
            <a:spAutoFit/>
          </a:bodyPr>
          <a:lstStyle/>
          <a:p>
            <a:r>
              <a:rPr lang="en-US" sz="1000" dirty="0"/>
              <a:t>CDC</a:t>
            </a:r>
          </a:p>
        </p:txBody>
      </p:sp>
      <p:pic>
        <p:nvPicPr>
          <p:cNvPr id="7" name="Picture 6" descr="Coronavirus">
            <a:extLst>
              <a:ext uri="{FF2B5EF4-FFF2-40B4-BE49-F238E27FC236}">
                <a16:creationId xmlns:a16="http://schemas.microsoft.com/office/drawing/2014/main" id="{613102D9-2114-4F8C-AC1A-003AC0B0CF48}"/>
              </a:ext>
            </a:extLst>
          </p:cNvPr>
          <p:cNvPicPr>
            <a:picLocks noChangeAspect="1"/>
          </p:cNvPicPr>
          <p:nvPr/>
        </p:nvPicPr>
        <p:blipFill rotWithShape="1">
          <a:blip r:embed="rId3"/>
          <a:srcRect l="16167" r="12987"/>
          <a:stretch/>
        </p:blipFill>
        <p:spPr>
          <a:xfrm>
            <a:off x="4788172" y="1942798"/>
            <a:ext cx="3668441" cy="2907109"/>
          </a:xfrm>
          <a:prstGeom prst="rect">
            <a:avLst/>
          </a:prstGeom>
        </p:spPr>
      </p:pic>
    </p:spTree>
    <p:extLst>
      <p:ext uri="{BB962C8B-B14F-4D97-AF65-F5344CB8AC3E}">
        <p14:creationId xmlns:p14="http://schemas.microsoft.com/office/powerpoint/2010/main" val="3304642338"/>
      </p:ext>
    </p:extLst>
  </p:cSld>
  <p:clrMapOvr>
    <a:masterClrMapping/>
  </p:clrMapOvr>
  <mc:AlternateContent xmlns:mc="http://schemas.openxmlformats.org/markup-compatibility/2006" xmlns:p14="http://schemas.microsoft.com/office/powerpoint/2010/main">
    <mc:Choice Requires="p14">
      <p:transition spd="slow" p14:dur="2000" advTm="47912"/>
    </mc:Choice>
    <mc:Fallback xmlns="">
      <p:transition spd="slow" advTm="479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Epidemic Influenza</a:t>
            </a:r>
          </a:p>
        </p:txBody>
      </p:sp>
      <p:sp>
        <p:nvSpPr>
          <p:cNvPr id="4" name="Content Placeholder 3"/>
          <p:cNvSpPr>
            <a:spLocks noGrp="1"/>
          </p:cNvSpPr>
          <p:nvPr>
            <p:ph sz="half" idx="1"/>
          </p:nvPr>
        </p:nvSpPr>
        <p:spPr/>
        <p:txBody>
          <a:bodyPr/>
          <a:lstStyle/>
          <a:p>
            <a:r>
              <a:rPr lang="en-US" sz="2800" dirty="0"/>
              <a:t>New virus emerges</a:t>
            </a:r>
          </a:p>
          <a:p>
            <a:r>
              <a:rPr lang="en-US" sz="2800" dirty="0"/>
              <a:t>People have little or no immunity</a:t>
            </a:r>
          </a:p>
          <a:p>
            <a:r>
              <a:rPr lang="en-US" sz="2800" dirty="0"/>
              <a:t>Causes serious illness </a:t>
            </a:r>
          </a:p>
          <a:p>
            <a:r>
              <a:rPr lang="en-US" sz="2800" dirty="0"/>
              <a:t>Spreads easily from person to person</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285" y="1866355"/>
            <a:ext cx="2873828" cy="3384730"/>
          </a:xfrm>
          <a:prstGeom prst="rect">
            <a:avLst/>
          </a:prstGeom>
        </p:spPr>
      </p:pic>
      <p:sp>
        <p:nvSpPr>
          <p:cNvPr id="5" name="TextBox 4"/>
          <p:cNvSpPr txBox="1"/>
          <p:nvPr/>
        </p:nvSpPr>
        <p:spPr>
          <a:xfrm>
            <a:off x="4708655" y="5251085"/>
            <a:ext cx="463588" cy="246221"/>
          </a:xfrm>
          <a:prstGeom prst="rect">
            <a:avLst/>
          </a:prstGeom>
          <a:noFill/>
        </p:spPr>
        <p:txBody>
          <a:bodyPr wrap="none" rtlCol="0">
            <a:spAutoFit/>
          </a:bodyPr>
          <a:lstStyle/>
          <a:p>
            <a:r>
              <a:rPr lang="en-US" sz="1000" dirty="0"/>
              <a:t>CDC</a:t>
            </a:r>
          </a:p>
        </p:txBody>
      </p:sp>
    </p:spTree>
    <p:extLst>
      <p:ext uri="{BB962C8B-B14F-4D97-AF65-F5344CB8AC3E}">
        <p14:creationId xmlns:p14="http://schemas.microsoft.com/office/powerpoint/2010/main" val="1116580881"/>
      </p:ext>
    </p:extLst>
  </p:cSld>
  <p:clrMapOvr>
    <a:masterClrMapping/>
  </p:clrMapOvr>
  <mc:AlternateContent xmlns:mc="http://schemas.openxmlformats.org/markup-compatibility/2006" xmlns:p14="http://schemas.microsoft.com/office/powerpoint/2010/main">
    <mc:Choice Requires="p14">
      <p:transition spd="slow" p14:dur="2000" advTm="24548"/>
    </mc:Choice>
    <mc:Fallback xmlns="">
      <p:transition spd="slow" advTm="2454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2014 Influenza Epidemic</a:t>
            </a:r>
          </a:p>
        </p:txBody>
      </p:sp>
      <p:pic>
        <p:nvPicPr>
          <p:cNvPr id="4" name="Picture 3" descr="Screen Shot 2015-02-12 at 9.35.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775" y="1663925"/>
            <a:ext cx="6248862" cy="3947726"/>
          </a:xfrm>
          <a:prstGeom prst="rect">
            <a:avLst/>
          </a:prstGeom>
        </p:spPr>
      </p:pic>
      <p:sp>
        <p:nvSpPr>
          <p:cNvPr id="3" name="TextBox 2"/>
          <p:cNvSpPr txBox="1"/>
          <p:nvPr/>
        </p:nvSpPr>
        <p:spPr>
          <a:xfrm>
            <a:off x="7271657" y="5622537"/>
            <a:ext cx="463588" cy="246221"/>
          </a:xfrm>
          <a:prstGeom prst="rect">
            <a:avLst/>
          </a:prstGeom>
          <a:noFill/>
        </p:spPr>
        <p:txBody>
          <a:bodyPr wrap="none" rtlCol="0">
            <a:spAutoFit/>
          </a:bodyPr>
          <a:lstStyle/>
          <a:p>
            <a:r>
              <a:rPr lang="en-US" sz="1000" dirty="0"/>
              <a:t>CDC</a:t>
            </a:r>
          </a:p>
        </p:txBody>
      </p:sp>
    </p:spTree>
    <p:extLst>
      <p:ext uri="{BB962C8B-B14F-4D97-AF65-F5344CB8AC3E}">
        <p14:creationId xmlns:p14="http://schemas.microsoft.com/office/powerpoint/2010/main" val="160690566"/>
      </p:ext>
    </p:extLst>
  </p:cSld>
  <p:clrMapOvr>
    <a:masterClrMapping/>
  </p:clrMapOvr>
  <mc:AlternateContent xmlns:mc="http://schemas.openxmlformats.org/markup-compatibility/2006" xmlns:p14="http://schemas.microsoft.com/office/powerpoint/2010/main">
    <mc:Choice Requires="p14">
      <p:transition spd="slow" p14:dur="2000" advTm="35287"/>
    </mc:Choice>
    <mc:Fallback xmlns="">
      <p:transition spd="slow" advTm="3528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1918 Spanish Flu Pandemic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263" y="1348275"/>
            <a:ext cx="6845885" cy="4803529"/>
          </a:xfrm>
          <a:prstGeom prst="rect">
            <a:avLst/>
          </a:prstGeom>
        </p:spPr>
      </p:pic>
      <p:sp>
        <p:nvSpPr>
          <p:cNvPr id="4" name="TextBox 3"/>
          <p:cNvSpPr txBox="1"/>
          <p:nvPr/>
        </p:nvSpPr>
        <p:spPr>
          <a:xfrm>
            <a:off x="6908205" y="6154579"/>
            <a:ext cx="1178528" cy="246221"/>
          </a:xfrm>
          <a:prstGeom prst="rect">
            <a:avLst/>
          </a:prstGeom>
          <a:noFill/>
        </p:spPr>
        <p:txBody>
          <a:bodyPr wrap="none" rtlCol="0">
            <a:spAutoFit/>
          </a:bodyPr>
          <a:lstStyle/>
          <a:p>
            <a:r>
              <a:rPr lang="en-US" sz="1000" dirty="0"/>
              <a:t>National Archives</a:t>
            </a:r>
          </a:p>
        </p:txBody>
      </p:sp>
    </p:spTree>
    <p:extLst>
      <p:ext uri="{BB962C8B-B14F-4D97-AF65-F5344CB8AC3E}">
        <p14:creationId xmlns:p14="http://schemas.microsoft.com/office/powerpoint/2010/main" val="1794464929"/>
      </p:ext>
    </p:extLst>
  </p:cSld>
  <p:clrMapOvr>
    <a:masterClrMapping/>
  </p:clrMapOvr>
  <mc:AlternateContent xmlns:mc="http://schemas.openxmlformats.org/markup-compatibility/2006" xmlns:p14="http://schemas.microsoft.com/office/powerpoint/2010/main">
    <mc:Choice Requires="p14">
      <p:transition spd="slow" p14:dur="2000" advTm="36183"/>
    </mc:Choice>
    <mc:Fallback xmlns="">
      <p:transition spd="slow" advTm="36183"/>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itle Text NO LOGO">
  <a:themeElements>
    <a:clrScheme name="Custom 1">
      <a:dk1>
        <a:srgbClr val="0A324C"/>
      </a:dk1>
      <a:lt1>
        <a:srgbClr val="FFFFFF"/>
      </a:lt1>
      <a:dk2>
        <a:srgbClr val="0A324C"/>
      </a:dk2>
      <a:lt2>
        <a:srgbClr val="FFFFFF"/>
      </a:lt2>
      <a:accent1>
        <a:srgbClr val="1D86CD"/>
      </a:accent1>
      <a:accent2>
        <a:srgbClr val="732E9A"/>
      </a:accent2>
      <a:accent3>
        <a:srgbClr val="B50B1B"/>
      </a:accent3>
      <a:accent4>
        <a:srgbClr val="FFFFFF"/>
      </a:accent4>
      <a:accent5>
        <a:srgbClr val="55992B"/>
      </a:accent5>
      <a:accent6>
        <a:srgbClr val="2C9C89"/>
      </a:accent6>
      <a:hlink>
        <a:srgbClr val="FFFFFF"/>
      </a:hlink>
      <a:folHlink>
        <a:srgbClr val="FFFFFF"/>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3BA8573C6281468AECBB5C328F9B91" ma:contentTypeVersion="18" ma:contentTypeDescription="Create a new document." ma:contentTypeScope="" ma:versionID="ccfb9e092725d917ddfe26a48d069c66">
  <xsd:schema xmlns:xsd="http://www.w3.org/2001/XMLSchema" xmlns:xs="http://www.w3.org/2001/XMLSchema" xmlns:p="http://schemas.microsoft.com/office/2006/metadata/properties" xmlns:ns3="66659ddc-3c25-4d3e-b3b7-9890fca5266d" xmlns:ns4="82c2a4e3-40b0-435d-8162-b539a366ebba" targetNamespace="http://schemas.microsoft.com/office/2006/metadata/properties" ma:root="true" ma:fieldsID="2ea6181625399b2f9c759b5450495d35" ns3:_="" ns4:_="">
    <xsd:import namespace="66659ddc-3c25-4d3e-b3b7-9890fca5266d"/>
    <xsd:import namespace="82c2a4e3-40b0-435d-8162-b539a366ebba"/>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659ddc-3c25-4d3e-b3b7-9890fca5266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Location" ma:index="20"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c2a4e3-40b0-435d-8162-b539a366ebba"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 xmlns="66659ddc-3c25-4d3e-b3b7-9890fca5266d" xsi:nil="true"/>
    <MigrationWizIdDocumentLibraryPermissions xmlns="66659ddc-3c25-4d3e-b3b7-9890fca5266d" xsi:nil="true"/>
    <MigrationWizIdSecurityGroups xmlns="66659ddc-3c25-4d3e-b3b7-9890fca5266d" xsi:nil="true"/>
    <MigrationWizIdPermissionLevels xmlns="66659ddc-3c25-4d3e-b3b7-9890fca5266d" xsi:nil="true"/>
    <MigrationWizIdPermissions xmlns="66659ddc-3c25-4d3e-b3b7-9890fca5266d" xsi:nil="true"/>
  </documentManagement>
</p:properties>
</file>

<file path=customXml/itemProps1.xml><?xml version="1.0" encoding="utf-8"?>
<ds:datastoreItem xmlns:ds="http://schemas.openxmlformats.org/officeDocument/2006/customXml" ds:itemID="{29A74E24-02F3-48E3-AEA5-D9AC466095F0}">
  <ds:schemaRefs>
    <ds:schemaRef ds:uri="http://schemas.microsoft.com/sharepoint/v3/contenttype/forms"/>
  </ds:schemaRefs>
</ds:datastoreItem>
</file>

<file path=customXml/itemProps2.xml><?xml version="1.0" encoding="utf-8"?>
<ds:datastoreItem xmlns:ds="http://schemas.openxmlformats.org/officeDocument/2006/customXml" ds:itemID="{B26E57C5-1E3F-41AA-93A8-6F96D92281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659ddc-3c25-4d3e-b3b7-9890fca5266d"/>
    <ds:schemaRef ds:uri="82c2a4e3-40b0-435d-8162-b539a366eb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631313-4982-481A-9AFD-224A6503E76C}">
  <ds:schemaRef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82c2a4e3-40b0-435d-8162-b539a366ebba"/>
    <ds:schemaRef ds:uri="66659ddc-3c25-4d3e-b3b7-9890fca5266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blue_eden_template</Template>
  <TotalTime>1196</TotalTime>
  <Words>396</Words>
  <Application>Microsoft Office PowerPoint</Application>
  <PresentationFormat>On-screen Show (4:3)</PresentationFormat>
  <Paragraphs>182</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Avenir Book</vt:lpstr>
      <vt:lpstr>Calibri</vt:lpstr>
      <vt:lpstr>Calisto MT</vt:lpstr>
      <vt:lpstr>Calisto MT (Body)</vt:lpstr>
      <vt:lpstr>Courier New</vt:lpstr>
      <vt:lpstr>Wingdings</vt:lpstr>
      <vt:lpstr>Title Text NO LOGO</vt:lpstr>
      <vt:lpstr>Epidemic Preparedness for Community Organizations</vt:lpstr>
      <vt:lpstr>Epidemic Preparedness for Community Organizations</vt:lpstr>
      <vt:lpstr>Reducing Illness and Death</vt:lpstr>
      <vt:lpstr>Epidemics</vt:lpstr>
      <vt:lpstr>Epidemic Examples</vt:lpstr>
      <vt:lpstr>Pandemic Examples</vt:lpstr>
      <vt:lpstr>Epidemic Influenza</vt:lpstr>
      <vt:lpstr>2014 Influenza Epidemic</vt:lpstr>
      <vt:lpstr>1918 Spanish Flu Pandemic</vt:lpstr>
      <vt:lpstr>1918 Pandemic: Sept. 21</vt:lpstr>
      <vt:lpstr>1918 Pandemic: Sept. 28</vt:lpstr>
      <vt:lpstr>1918 Pandemic: Oct. 5</vt:lpstr>
      <vt:lpstr>1918 Pandemic: Oct. 12</vt:lpstr>
      <vt:lpstr>PowerPoint Presentation</vt:lpstr>
      <vt:lpstr>Seasonal Flu </vt:lpstr>
      <vt:lpstr>Influenza Transmission</vt:lpstr>
      <vt:lpstr>Infection Time</vt:lpstr>
      <vt:lpstr>Health Interventions</vt:lpstr>
      <vt:lpstr>Stay Home</vt:lpstr>
      <vt:lpstr>Organization Actions</vt:lpstr>
      <vt:lpstr>Limit Contact</vt:lpstr>
      <vt:lpstr>Cancel or Alter Events  to Limit Contact</vt:lpstr>
      <vt:lpstr>Cover Coughs &amp; Sneezes</vt:lpstr>
      <vt:lpstr>PowerPoint Presentation</vt:lpstr>
      <vt:lpstr>Wash Hands Frequently</vt:lpstr>
      <vt:lpstr>Summary</vt:lpstr>
      <vt:lpstr>PowerPoint Presentation</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Koch</dc:creator>
  <cp:lastModifiedBy>Koch, Becky</cp:lastModifiedBy>
  <cp:revision>89</cp:revision>
  <dcterms:created xsi:type="dcterms:W3CDTF">2016-08-04T20:08:06Z</dcterms:created>
  <dcterms:modified xsi:type="dcterms:W3CDTF">2020-05-11T02:37:56Z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0x010100373BA8573C6281468AECBB5C328F9B91</vt:lpwstr>
  </property>
</Properties>
</file>