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4"/>
  </p:sldMasterIdLst>
  <p:notesMasterIdLst>
    <p:notesMasterId r:id="rId48"/>
  </p:notesMasterIdLst>
  <p:sldIdLst>
    <p:sldId id="327" r:id="rId5"/>
    <p:sldId id="328" r:id="rId6"/>
    <p:sldId id="329" r:id="rId7"/>
    <p:sldId id="330" r:id="rId8"/>
    <p:sldId id="331" r:id="rId9"/>
    <p:sldId id="332" r:id="rId10"/>
    <p:sldId id="333" r:id="rId11"/>
    <p:sldId id="334" r:id="rId12"/>
    <p:sldId id="335" r:id="rId13"/>
    <p:sldId id="336" r:id="rId14"/>
    <p:sldId id="337" r:id="rId15"/>
    <p:sldId id="338" r:id="rId16"/>
    <p:sldId id="339" r:id="rId17"/>
    <p:sldId id="340" r:id="rId18"/>
    <p:sldId id="341" r:id="rId19"/>
    <p:sldId id="342" r:id="rId20"/>
    <p:sldId id="343" r:id="rId21"/>
    <p:sldId id="344" r:id="rId22"/>
    <p:sldId id="345" r:id="rId23"/>
    <p:sldId id="346" r:id="rId24"/>
    <p:sldId id="347" r:id="rId25"/>
    <p:sldId id="349" r:id="rId26"/>
    <p:sldId id="350" r:id="rId27"/>
    <p:sldId id="351" r:id="rId28"/>
    <p:sldId id="352" r:id="rId29"/>
    <p:sldId id="355" r:id="rId30"/>
    <p:sldId id="356" r:id="rId31"/>
    <p:sldId id="358" r:id="rId32"/>
    <p:sldId id="359" r:id="rId33"/>
    <p:sldId id="360" r:id="rId34"/>
    <p:sldId id="361" r:id="rId35"/>
    <p:sldId id="362" r:id="rId36"/>
    <p:sldId id="363" r:id="rId37"/>
    <p:sldId id="364" r:id="rId38"/>
    <p:sldId id="365" r:id="rId39"/>
    <p:sldId id="367" r:id="rId40"/>
    <p:sldId id="366" r:id="rId41"/>
    <p:sldId id="368" r:id="rId42"/>
    <p:sldId id="369" r:id="rId43"/>
    <p:sldId id="370" r:id="rId44"/>
    <p:sldId id="371" r:id="rId45"/>
    <p:sldId id="372" r:id="rId46"/>
    <p:sldId id="373"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Default Section" id="{8929335C-BBC6-3545-98C3-3334B5DD804F}">
          <p14:sldIdLst>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9"/>
            <p14:sldId id="350"/>
            <p14:sldId id="351"/>
            <p14:sldId id="352"/>
            <p14:sldId id="355"/>
            <p14:sldId id="356"/>
            <p14:sldId id="358"/>
            <p14:sldId id="359"/>
            <p14:sldId id="360"/>
            <p14:sldId id="361"/>
            <p14:sldId id="362"/>
            <p14:sldId id="363"/>
            <p14:sldId id="364"/>
            <p14:sldId id="365"/>
            <p14:sldId id="367"/>
            <p14:sldId id="366"/>
            <p14:sldId id="368"/>
            <p14:sldId id="369"/>
            <p14:sldId id="370"/>
            <p14:sldId id="371"/>
            <p14:sldId id="372"/>
            <p14:sldId id="37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AA523"/>
    <a:srgbClr val="0A324C"/>
    <a:srgbClr val="B17618"/>
    <a:srgbClr val="FFFFFF"/>
    <a:srgbClr val="FFFEF2"/>
    <a:srgbClr val="2F2F2F"/>
    <a:srgbClr val="2C2C2C"/>
    <a:srgbClr val="001409"/>
    <a:srgbClr val="FFC830"/>
    <a:srgbClr val="FFCF01"/>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4841D55-6303-48BA-B076-7CF2D2E90293}" v="1" dt="2020-05-11T03:11:33.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225" autoAdjust="0"/>
    <p:restoredTop sz="66403" autoAdjust="0"/>
  </p:normalViewPr>
  <p:slideViewPr>
    <p:cSldViewPr snapToGrid="0" snapToObjects="1">
      <p:cViewPr varScale="1">
        <p:scale>
          <a:sx n="44" d="100"/>
          <a:sy n="44" d="100"/>
        </p:scale>
        <p:origin x="1856" y="44"/>
      </p:cViewPr>
      <p:guideLst>
        <p:guide orient="horz" pos="2160"/>
        <p:guide pos="2880"/>
      </p:guideLst>
    </p:cSldViewPr>
  </p:slideViewPr>
  <p:outlineViewPr>
    <p:cViewPr>
      <p:scale>
        <a:sx n="33" d="100"/>
        <a:sy n="33" d="100"/>
      </p:scale>
      <p:origin x="0" y="15144"/>
    </p:cViewPr>
  </p:outlineViewPr>
  <p:notesTextViewPr>
    <p:cViewPr>
      <p:scale>
        <a:sx n="100" d="100"/>
        <a:sy n="100" d="100"/>
      </p:scale>
      <p:origin x="0" y="0"/>
    </p:cViewPr>
  </p:notesTextViewPr>
  <p:notesViewPr>
    <p:cSldViewPr snapToGrid="0" snapToObjects="1">
      <p:cViewPr varScale="1">
        <p:scale>
          <a:sx n="91" d="100"/>
          <a:sy n="91" d="100"/>
        </p:scale>
        <p:origin x="2820" y="10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8" Type="http://schemas.openxmlformats.org/officeDocument/2006/relationships/slide" Target="slides/slide4.xml"/><Relationship Id="rId51"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ch, Becky" userId="a5a1d61a-23b6-4f67-99b2-17858c4c3f1a" providerId="ADAL" clId="{74841D55-6303-48BA-B076-7CF2D2E90293}"/>
    <pc:docChg chg="modSld">
      <pc:chgData name="Koch, Becky" userId="a5a1d61a-23b6-4f67-99b2-17858c4c3f1a" providerId="ADAL" clId="{74841D55-6303-48BA-B076-7CF2D2E90293}" dt="2020-05-11T03:12:51.121" v="146" actId="6549"/>
      <pc:docMkLst>
        <pc:docMk/>
      </pc:docMkLst>
      <pc:sldChg chg="modSp modNotesTx">
        <pc:chgData name="Koch, Becky" userId="a5a1d61a-23b6-4f67-99b2-17858c4c3f1a" providerId="ADAL" clId="{74841D55-6303-48BA-B076-7CF2D2E90293}" dt="2020-05-11T03:08:39.016" v="1" actId="6549"/>
        <pc:sldMkLst>
          <pc:docMk/>
          <pc:sldMk cId="2705577064" sldId="329"/>
        </pc:sldMkLst>
        <pc:spChg chg="mod">
          <ac:chgData name="Koch, Becky" userId="a5a1d61a-23b6-4f67-99b2-17858c4c3f1a" providerId="ADAL" clId="{74841D55-6303-48BA-B076-7CF2D2E90293}" dt="2020-05-11T03:08:34.665" v="0" actId="6549"/>
          <ac:spMkLst>
            <pc:docMk/>
            <pc:sldMk cId="2705577064" sldId="329"/>
            <ac:spMk id="3" creationId="{00000000-0000-0000-0000-000000000000}"/>
          </ac:spMkLst>
        </pc:spChg>
      </pc:sldChg>
      <pc:sldChg chg="modNotesTx">
        <pc:chgData name="Koch, Becky" userId="a5a1d61a-23b6-4f67-99b2-17858c4c3f1a" providerId="ADAL" clId="{74841D55-6303-48BA-B076-7CF2D2E90293}" dt="2020-05-11T03:12:51.121" v="146" actId="6549"/>
        <pc:sldMkLst>
          <pc:docMk/>
          <pc:sldMk cId="4086018744" sldId="33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CB0771-C602-DC4E-A79A-FADD584DB129}" type="datetimeFigureOut">
              <a:rPr lang="en-US" smtClean="0"/>
              <a:t>5/10/2020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0B1207B-98E7-B24C-8E0F-94B1E1F87944}" type="slidenum">
              <a:rPr lang="en-US" smtClean="0"/>
              <a:t>‹#›</a:t>
            </a:fld>
            <a:endParaRPr lang="en-US" dirty="0"/>
          </a:p>
        </p:txBody>
      </p:sp>
    </p:spTree>
    <p:extLst>
      <p:ext uri="{BB962C8B-B14F-4D97-AF65-F5344CB8AC3E}">
        <p14:creationId xmlns:p14="http://schemas.microsoft.com/office/powerpoint/2010/main" val="26441763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ct val="0"/>
              </a:spcBef>
            </a:pPr>
            <a:r>
              <a:rPr lang="en-US" sz="1200" b="1" i="1" dirty="0"/>
              <a:t>	Note to Instructor:</a:t>
            </a:r>
            <a:r>
              <a:rPr lang="en-US" sz="1200" i="1" dirty="0"/>
              <a:t> If</a:t>
            </a:r>
            <a:r>
              <a:rPr lang="en-US" sz="1200" i="1" baseline="0" dirty="0"/>
              <a:t> this is a stand-alone training, a</a:t>
            </a:r>
            <a:r>
              <a:rPr lang="en-US" sz="1200" i="1" dirty="0"/>
              <a:t>dd your name and title, as</a:t>
            </a:r>
            <a:r>
              <a:rPr lang="en-US" sz="1200" i="1" baseline="0" dirty="0"/>
              <a:t> well as the date and location of the presentation,</a:t>
            </a:r>
            <a:r>
              <a:rPr lang="en-US" sz="1200" i="1" dirty="0"/>
              <a:t> to this slide. Introduce yourself, your Extension affiliation (if</a:t>
            </a:r>
            <a:r>
              <a:rPr lang="en-US" sz="1200" i="1" baseline="0" dirty="0"/>
              <a:t> applicable) and the Extension Disaster Education Network (EDEN). Welcome participants, and lead introductions.</a:t>
            </a:r>
          </a:p>
          <a:p>
            <a:pPr>
              <a:spcBef>
                <a:spcPct val="0"/>
              </a:spcBef>
            </a:pPr>
            <a:r>
              <a:rPr lang="en-US" sz="1200" i="1" baseline="0" dirty="0"/>
              <a:t>	</a:t>
            </a:r>
            <a:r>
              <a:rPr lang="en-US" sz="1200" b="1" i="1" baseline="0" dirty="0"/>
              <a:t>Background</a:t>
            </a:r>
            <a:r>
              <a:rPr lang="en-US" sz="1200" i="1" baseline="0" dirty="0"/>
              <a:t>: The Extension Disaster Education Network (EDEN) is an affiliation of state and territory Extension programs at 1862 and 1890 land-grant universities and Sea Grant programs. The network allows representatives from the institutions to share and collaboratively develop resources to carry out its mission, which is to reduce the impact of disasters through research-based education. These resources include websites, publications, videos, curricula, templates and much more.</a:t>
            </a:r>
          </a:p>
          <a:p>
            <a:pPr>
              <a:spcBef>
                <a:spcPct val="0"/>
              </a:spcBef>
            </a:pPr>
            <a:endParaRPr lang="en-US" sz="1200" i="1" baseline="0" dirty="0"/>
          </a:p>
        </p:txBody>
      </p:sp>
      <p:sp>
        <p:nvSpPr>
          <p:cNvPr id="4" name="Slide Number Placeholder 3"/>
          <p:cNvSpPr>
            <a:spLocks noGrp="1"/>
          </p:cNvSpPr>
          <p:nvPr>
            <p:ph type="sldNum" sz="quarter" idx="10"/>
          </p:nvPr>
        </p:nvSpPr>
        <p:spPr/>
        <p:txBody>
          <a:bodyPr/>
          <a:lstStyle/>
          <a:p>
            <a:fld id="{B0B1207B-98E7-B24C-8E0F-94B1E1F87944}" type="slidenum">
              <a:rPr lang="en-US" smtClean="0"/>
              <a:t>1</a:t>
            </a:fld>
            <a:endParaRPr lang="en-US" dirty="0"/>
          </a:p>
        </p:txBody>
      </p:sp>
    </p:spTree>
    <p:extLst>
      <p:ext uri="{BB962C8B-B14F-4D97-AF65-F5344CB8AC3E}">
        <p14:creationId xmlns:p14="http://schemas.microsoft.com/office/powerpoint/2010/main" val="395147312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mn-lt"/>
              </a:rPr>
              <a:t>	Note to Instructor:</a:t>
            </a:r>
            <a:r>
              <a:rPr kumimoji="0" lang="en-US" sz="1200" b="0" i="1" u="none" strike="noStrike" kern="1200" cap="none" spc="0" normalizeH="0" baseline="0" noProof="0" dirty="0">
                <a:ln>
                  <a:noFill/>
                </a:ln>
                <a:solidFill>
                  <a:prstClr val="black"/>
                </a:solidFill>
                <a:effectLst/>
                <a:uLnTx/>
                <a:uFillTx/>
                <a:latin typeface="+mn-lt"/>
              </a:rPr>
              <a:t> Pass out Handout 2.2. Give participants time to brainstorm some answers specific to their communities and organizations in addition to these listed. Inform them that their answers to these questions will give them a starting point later when developing their specific plans. Discuss answers as a class.</a:t>
            </a:r>
            <a:endParaRPr lang="en-US" baseline="0" dirty="0"/>
          </a:p>
        </p:txBody>
      </p:sp>
      <p:sp>
        <p:nvSpPr>
          <p:cNvPr id="4" name="Slide Number Placeholder 3"/>
          <p:cNvSpPr>
            <a:spLocks noGrp="1"/>
          </p:cNvSpPr>
          <p:nvPr>
            <p:ph type="sldNum" sz="quarter" idx="10"/>
          </p:nvPr>
        </p:nvSpPr>
        <p:spPr/>
        <p:txBody>
          <a:bodyPr/>
          <a:lstStyle/>
          <a:p>
            <a:fld id="{B0B1207B-98E7-B24C-8E0F-94B1E1F87944}" type="slidenum">
              <a:rPr lang="en-US" smtClean="0"/>
              <a:t>10</a:t>
            </a:fld>
            <a:endParaRPr lang="en-US" dirty="0"/>
          </a:p>
        </p:txBody>
      </p:sp>
    </p:spTree>
    <p:extLst>
      <p:ext uri="{BB962C8B-B14F-4D97-AF65-F5344CB8AC3E}">
        <p14:creationId xmlns:p14="http://schemas.microsoft.com/office/powerpoint/2010/main" val="8227355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you begin the planning process, acknowledge not only the general potential impacts we just discussed, but also some potential impacts that are unique to your community and organization.</a:t>
            </a:r>
            <a:r>
              <a:rPr lang="en-US" baseline="0" dirty="0"/>
              <a:t> </a:t>
            </a:r>
            <a:r>
              <a:rPr lang="en-US" dirty="0"/>
              <a:t>These will help you realize your vulnerabilities and develop your plan.</a:t>
            </a:r>
            <a:endParaRPr lang="en-US" baseline="0" dirty="0"/>
          </a:p>
        </p:txBody>
      </p:sp>
      <p:sp>
        <p:nvSpPr>
          <p:cNvPr id="4" name="Slide Number Placeholder 3"/>
          <p:cNvSpPr>
            <a:spLocks noGrp="1"/>
          </p:cNvSpPr>
          <p:nvPr>
            <p:ph type="sldNum" sz="quarter" idx="10"/>
          </p:nvPr>
        </p:nvSpPr>
        <p:spPr/>
        <p:txBody>
          <a:bodyPr/>
          <a:lstStyle/>
          <a:p>
            <a:fld id="{B0B1207B-98E7-B24C-8E0F-94B1E1F87944}" type="slidenum">
              <a:rPr lang="en-US" smtClean="0"/>
              <a:t>11</a:t>
            </a:fld>
            <a:endParaRPr lang="en-US" dirty="0"/>
          </a:p>
        </p:txBody>
      </p:sp>
    </p:spTree>
    <p:extLst>
      <p:ext uri="{BB962C8B-B14F-4D97-AF65-F5344CB8AC3E}">
        <p14:creationId xmlns:p14="http://schemas.microsoft.com/office/powerpoint/2010/main" val="37228330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number of hospitalizations and deaths will depend on the severity of the epidemic. If infection rate is high, hospitals could be pushed to maximum capacity. High-risk groups will be largely impacted. If your community-based organization normally provides services to these groups, keep in mind that families with infants, the elderly</a:t>
            </a:r>
            <a:r>
              <a:rPr lang="en-US" baseline="0" dirty="0"/>
              <a:t> and</a:t>
            </a:r>
            <a:r>
              <a:rPr lang="en-US" dirty="0"/>
              <a:t> pregnant women may require increased assistance. Also, the homeless,</a:t>
            </a:r>
            <a:r>
              <a:rPr lang="en-US" baseline="0" dirty="0"/>
              <a:t> </a:t>
            </a:r>
            <a:r>
              <a:rPr lang="en-US" dirty="0"/>
              <a:t>low-income populations and people with chronic medical conditions may need more help.</a:t>
            </a:r>
          </a:p>
          <a:p>
            <a:r>
              <a:rPr lang="en-US" dirty="0"/>
              <a:t>	There are exceptions to the rule, though. As we learned in Section 1, a high-risk group during the 1918 flu was adults age</a:t>
            </a:r>
            <a:r>
              <a:rPr lang="en-US" baseline="0" dirty="0"/>
              <a:t> </a:t>
            </a:r>
            <a:r>
              <a:rPr lang="en-US" dirty="0"/>
              <a:t>20-50.</a:t>
            </a:r>
          </a:p>
        </p:txBody>
      </p:sp>
      <p:sp>
        <p:nvSpPr>
          <p:cNvPr id="4" name="Slide Number Placeholder 3"/>
          <p:cNvSpPr>
            <a:spLocks noGrp="1"/>
          </p:cNvSpPr>
          <p:nvPr>
            <p:ph type="sldNum" sz="quarter" idx="10"/>
          </p:nvPr>
        </p:nvSpPr>
        <p:spPr/>
        <p:txBody>
          <a:bodyPr/>
          <a:lstStyle/>
          <a:p>
            <a:fld id="{B0B1207B-98E7-B24C-8E0F-94B1E1F87944}" type="slidenum">
              <a:rPr lang="en-US" smtClean="0"/>
              <a:t>12</a:t>
            </a:fld>
            <a:endParaRPr lang="en-US" dirty="0"/>
          </a:p>
        </p:txBody>
      </p:sp>
    </p:spTree>
    <p:extLst>
      <p:ext uri="{BB962C8B-B14F-4D97-AF65-F5344CB8AC3E}">
        <p14:creationId xmlns:p14="http://schemas.microsoft.com/office/powerpoint/2010/main" val="21545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Under General Impacts, we discussed that there is the potential for 30% of the population to get sick during an epidemic or pandemic (or potentially 20% of adults and 40% of children). Nationally, that is a lot of people. Out of a U.S. population of 323 million, 97 million people could get sick.</a:t>
            </a:r>
          </a:p>
          <a:p>
            <a:r>
              <a:rPr lang="en-US" dirty="0"/>
              <a:t>	Let’s talk about that at a community level.</a:t>
            </a:r>
            <a:r>
              <a:rPr lang="en-US" baseline="0" dirty="0"/>
              <a:t> </a:t>
            </a:r>
            <a:r>
              <a:rPr lang="en-US" dirty="0"/>
              <a:t>If you have a total population of 45,000, take 45,000 x 0.30. That equals 13,500 people getting sick.</a:t>
            </a:r>
          </a:p>
          <a:p>
            <a:endParaRPr lang="en-US" b="1" i="1" dirty="0"/>
          </a:p>
          <a:p>
            <a:r>
              <a:rPr lang="en-US" b="1" i="1" dirty="0"/>
              <a:t>Instructors</a:t>
            </a:r>
            <a:r>
              <a:rPr lang="en-US" i="1" dirty="0"/>
              <a:t>: Develop examples using</a:t>
            </a:r>
            <a:r>
              <a:rPr lang="en-US" i="1" baseline="0" dirty="0"/>
              <a:t> </a:t>
            </a:r>
            <a:r>
              <a:rPr lang="en-US" i="1" dirty="0"/>
              <a:t>these figures to reflect</a:t>
            </a:r>
            <a:r>
              <a:rPr lang="en-US" i="1" baseline="0" dirty="0"/>
              <a:t> the community.</a:t>
            </a:r>
            <a:endParaRPr lang="en-US" dirty="0"/>
          </a:p>
          <a:p>
            <a:endParaRPr lang="en-US" dirty="0"/>
          </a:p>
          <a:p>
            <a:r>
              <a:rPr lang="en-US" dirty="0"/>
              <a:t>	In your own organization,</a:t>
            </a:r>
            <a:r>
              <a:rPr lang="en-US" baseline="0" dirty="0"/>
              <a:t> w</a:t>
            </a:r>
            <a:r>
              <a:rPr lang="en-US" dirty="0"/>
              <a:t>hat if you serve 250 adults? That would be 250 x 0.20, which equals 50 adults sick. Those 250 adults have</a:t>
            </a:r>
            <a:r>
              <a:rPr lang="en-US" baseline="0" dirty="0"/>
              <a:t> </a:t>
            </a:r>
            <a:r>
              <a:rPr lang="en-US" dirty="0"/>
              <a:t>200 associated children. That would be 200 x 0.40, which equals 80 children sick.</a:t>
            </a:r>
          </a:p>
        </p:txBody>
      </p:sp>
      <p:sp>
        <p:nvSpPr>
          <p:cNvPr id="4" name="Slide Number Placeholder 3"/>
          <p:cNvSpPr>
            <a:spLocks noGrp="1"/>
          </p:cNvSpPr>
          <p:nvPr>
            <p:ph type="sldNum" sz="quarter" idx="10"/>
          </p:nvPr>
        </p:nvSpPr>
        <p:spPr/>
        <p:txBody>
          <a:bodyPr/>
          <a:lstStyle/>
          <a:p>
            <a:fld id="{B0B1207B-98E7-B24C-8E0F-94B1E1F87944}" type="slidenum">
              <a:rPr lang="en-US" smtClean="0"/>
              <a:t>13</a:t>
            </a:fld>
            <a:endParaRPr lang="en-US" dirty="0"/>
          </a:p>
        </p:txBody>
      </p:sp>
    </p:spTree>
    <p:extLst>
      <p:ext uri="{BB962C8B-B14F-4D97-AF65-F5344CB8AC3E}">
        <p14:creationId xmlns:p14="http://schemas.microsoft.com/office/powerpoint/2010/main" val="30983398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An epidemic</a:t>
            </a:r>
            <a:r>
              <a:rPr lang="en-US" baseline="0" dirty="0"/>
              <a:t> may not be</a:t>
            </a:r>
            <a:r>
              <a:rPr lang="en-US" dirty="0"/>
              <a:t> just a one-time occurrence. A community probably will experience waves of the illness over the course of a year or more with</a:t>
            </a:r>
            <a:r>
              <a:rPr lang="en-US" baseline="0" dirty="0"/>
              <a:t> </a:t>
            </a:r>
            <a:r>
              <a:rPr lang="en-US" dirty="0"/>
              <a:t>each wave lasting six to eight weeks. Like any other place of business or service, your organization could potentially experience weeks of severe employee and volunteer</a:t>
            </a:r>
            <a:r>
              <a:rPr lang="en-US" baseline="0" dirty="0"/>
              <a:t> </a:t>
            </a:r>
            <a:r>
              <a:rPr lang="en-US" dirty="0"/>
              <a:t>shortages</a:t>
            </a:r>
            <a:r>
              <a:rPr lang="en-US" baseline="0" dirty="0"/>
              <a:t> </a:t>
            </a:r>
            <a:r>
              <a:rPr lang="en-US" dirty="0"/>
              <a:t>or even a public health mandate to close your doors to public gatherings for a time.</a:t>
            </a:r>
          </a:p>
        </p:txBody>
      </p:sp>
      <p:sp>
        <p:nvSpPr>
          <p:cNvPr id="4" name="Slide Number Placeholder 3"/>
          <p:cNvSpPr>
            <a:spLocks noGrp="1"/>
          </p:cNvSpPr>
          <p:nvPr>
            <p:ph type="sldNum" sz="quarter" idx="10"/>
          </p:nvPr>
        </p:nvSpPr>
        <p:spPr/>
        <p:txBody>
          <a:bodyPr/>
          <a:lstStyle/>
          <a:p>
            <a:fld id="{B0B1207B-98E7-B24C-8E0F-94B1E1F87944}" type="slidenum">
              <a:rPr lang="en-US" smtClean="0"/>
              <a:t>14</a:t>
            </a:fld>
            <a:endParaRPr lang="en-US" dirty="0"/>
          </a:p>
        </p:txBody>
      </p:sp>
    </p:spTree>
    <p:extLst>
      <p:ext uri="{BB962C8B-B14F-4D97-AF65-F5344CB8AC3E}">
        <p14:creationId xmlns:p14="http://schemas.microsoft.com/office/powerpoint/2010/main" val="2902967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an</a:t>
            </a:r>
            <a:r>
              <a:rPr lang="en-US" baseline="0" dirty="0"/>
              <a:t> epi</a:t>
            </a:r>
            <a:r>
              <a:rPr lang="en-US" dirty="0"/>
              <a:t>demic, absenteeism will be caused</a:t>
            </a:r>
            <a:r>
              <a:rPr lang="en-US" baseline="0" dirty="0"/>
              <a:t> by </a:t>
            </a:r>
            <a:r>
              <a:rPr lang="en-US" dirty="0"/>
              <a:t>illness, the need to care for ill family members</a:t>
            </a:r>
            <a:r>
              <a:rPr lang="en-US" baseline="0" dirty="0"/>
              <a:t> or</a:t>
            </a:r>
            <a:r>
              <a:rPr lang="en-US" dirty="0"/>
              <a:t> fear of infection, all of which may reach 40% during the peak weeks of a community outbreak. Lower rates of absenteeism will happen during the weeks before and after the peak.</a:t>
            </a:r>
          </a:p>
          <a:p>
            <a:r>
              <a:rPr lang="en-US" dirty="0"/>
              <a:t>	How many people do you have on staff? Your</a:t>
            </a:r>
            <a:r>
              <a:rPr lang="en-US" baseline="0" dirty="0"/>
              <a:t> n</a:t>
            </a:r>
            <a:r>
              <a:rPr lang="en-US" dirty="0"/>
              <a:t>umber</a:t>
            </a:r>
            <a:r>
              <a:rPr lang="en-US" baseline="0" dirty="0"/>
              <a:t> of e</a:t>
            </a:r>
            <a:r>
              <a:rPr lang="en-US" dirty="0"/>
              <a:t>mployees x 40% =</a:t>
            </a:r>
            <a:r>
              <a:rPr lang="en-US" baseline="0" dirty="0"/>
              <a:t> number a</a:t>
            </a:r>
            <a:r>
              <a:rPr lang="en-US" dirty="0"/>
              <a:t>bsent. For</a:t>
            </a:r>
            <a:r>
              <a:rPr lang="en-US" baseline="0" dirty="0"/>
              <a:t> example,</a:t>
            </a:r>
            <a:r>
              <a:rPr lang="en-US" dirty="0"/>
              <a:t> 20 staff members would be reduced to 12.</a:t>
            </a:r>
          </a:p>
          <a:p>
            <a:r>
              <a:rPr lang="en-US" dirty="0"/>
              <a:t>	In addition, certain public health measures (such as closing schools, quarantining household contacts of infected individuals and other social distancing measures) are likely to increase rates of absenteeism.</a:t>
            </a:r>
          </a:p>
        </p:txBody>
      </p:sp>
      <p:sp>
        <p:nvSpPr>
          <p:cNvPr id="4" name="Slide Number Placeholder 3"/>
          <p:cNvSpPr>
            <a:spLocks noGrp="1"/>
          </p:cNvSpPr>
          <p:nvPr>
            <p:ph type="sldNum" sz="quarter" idx="10"/>
          </p:nvPr>
        </p:nvSpPr>
        <p:spPr/>
        <p:txBody>
          <a:bodyPr/>
          <a:lstStyle/>
          <a:p>
            <a:fld id="{B0B1207B-98E7-B24C-8E0F-94B1E1F87944}" type="slidenum">
              <a:rPr lang="en-US" smtClean="0"/>
              <a:t>15</a:t>
            </a:fld>
            <a:endParaRPr lang="en-US" dirty="0"/>
          </a:p>
        </p:txBody>
      </p:sp>
    </p:spTree>
    <p:extLst>
      <p:ext uri="{BB962C8B-B14F-4D97-AF65-F5344CB8AC3E}">
        <p14:creationId xmlns:p14="http://schemas.microsoft.com/office/powerpoint/2010/main" val="33219256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 a</a:t>
            </a:r>
            <a:r>
              <a:rPr lang="en-US" baseline="0" dirty="0"/>
              <a:t>n epi</a:t>
            </a:r>
            <a:r>
              <a:rPr lang="en-US" dirty="0"/>
              <a:t>demic, many members of your community organization will become sick, and some may die. </a:t>
            </a:r>
          </a:p>
          <a:p>
            <a:r>
              <a:rPr lang="en-US" dirty="0"/>
              <a:t>	Community organizations may face a</a:t>
            </a:r>
            <a:r>
              <a:rPr lang="en-US" baseline="0" dirty="0"/>
              <a:t> unique situation since they are a source of counseling and support during nonemergency times. </a:t>
            </a:r>
            <a:r>
              <a:rPr lang="en-US" dirty="0"/>
              <a:t>The demand for counseling and support is likely to increase significantly at a time when your organization’s capacity to provide such support is stretched because of</a:t>
            </a:r>
            <a:r>
              <a:rPr lang="en-US" baseline="0" dirty="0"/>
              <a:t> the high a</a:t>
            </a:r>
            <a:r>
              <a:rPr lang="en-US" dirty="0"/>
              <a:t>bsentee rate among staff and volunteers. Also, social distancing practices may be enforced to minimize spreading the disease. For example, standard services,</a:t>
            </a:r>
            <a:r>
              <a:rPr lang="en-US" baseline="0" dirty="0"/>
              <a:t> </a:t>
            </a:r>
            <a:r>
              <a:rPr lang="en-US" dirty="0"/>
              <a:t>such as meetings, trainings, worship, child and elder care services, funerals</a:t>
            </a:r>
            <a:r>
              <a:rPr lang="en-US" baseline="0" dirty="0"/>
              <a:t> and</a:t>
            </a:r>
            <a:r>
              <a:rPr lang="en-US" dirty="0"/>
              <a:t> weddings, may be halted to minimize spread.</a:t>
            </a:r>
          </a:p>
          <a:p>
            <a:r>
              <a:rPr lang="en-US" b="0" dirty="0"/>
              <a:t>	Questions to consider: </a:t>
            </a:r>
          </a:p>
          <a:p>
            <a:pPr marL="171450" indent="-171450">
              <a:buFont typeface="Arial" panose="020B0604020202020204" pitchFamily="34" charset="0"/>
              <a:buChar char="•"/>
            </a:pPr>
            <a:r>
              <a:rPr lang="en-US" dirty="0"/>
              <a:t>How</a:t>
            </a:r>
            <a:r>
              <a:rPr lang="en-US" baseline="0" dirty="0"/>
              <a:t> and how often do you check in with staff and volunteers? How does that affect scheduling and the level of services provided? How do you deal with changes in pickups and deliveries of goods?</a:t>
            </a:r>
            <a:endParaRPr lang="en-US" dirty="0"/>
          </a:p>
          <a:p>
            <a:r>
              <a:rPr lang="en-US" dirty="0"/>
              <a:t>•   Belief systems will be tested at this time. How do you intend to address this issue during a time when people feel hopeless</a:t>
            </a:r>
            <a:r>
              <a:rPr lang="en-US" baseline="0" dirty="0"/>
              <a:t> or</a:t>
            </a:r>
            <a:r>
              <a:rPr lang="en-US" dirty="0"/>
              <a:t> frustrated, and are mourning the loss of loved ones? Try to address beliefs and values before a potential event becomes </a:t>
            </a:r>
            <a:r>
              <a:rPr lang="en-US" b="0" dirty="0"/>
              <a:t>a</a:t>
            </a:r>
            <a:r>
              <a:rPr lang="en-US" b="0" baseline="0" dirty="0"/>
              <a:t> disaster.</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16</a:t>
            </a:fld>
            <a:endParaRPr lang="en-US" dirty="0"/>
          </a:p>
        </p:txBody>
      </p:sp>
    </p:spTree>
    <p:extLst>
      <p:ext uri="{BB962C8B-B14F-4D97-AF65-F5344CB8AC3E}">
        <p14:creationId xmlns:p14="http://schemas.microsoft.com/office/powerpoint/2010/main" val="1054665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Normal functions and activities will be disrupted to minimize spreading the disease. The impact could be significant if social distancing policies are enacted within your community. Worship services, classes and other activities may need to be transformed or even curtailed for an extended time.</a:t>
            </a:r>
          </a:p>
          <a:p>
            <a:r>
              <a:rPr lang="en-US" b="0" dirty="0"/>
              <a:t>	More questions you should consider:</a:t>
            </a:r>
          </a:p>
          <a:p>
            <a:r>
              <a:rPr lang="en-US" dirty="0"/>
              <a:t>•   How do you plan to continue delivering your information? </a:t>
            </a:r>
          </a:p>
          <a:p>
            <a:r>
              <a:rPr lang="en-US" dirty="0"/>
              <a:t>•   What are you capable of providing to those who are homebound?</a:t>
            </a:r>
          </a:p>
          <a:p>
            <a:r>
              <a:rPr lang="en-US" dirty="0"/>
              <a:t>•   How can you maintain the support structure of your organization and the people you serve if individuals cannot physically come together?</a:t>
            </a:r>
            <a:endParaRPr lang="en-US" baseline="0" dirty="0"/>
          </a:p>
        </p:txBody>
      </p:sp>
      <p:sp>
        <p:nvSpPr>
          <p:cNvPr id="4" name="Slide Number Placeholder 3"/>
          <p:cNvSpPr>
            <a:spLocks noGrp="1"/>
          </p:cNvSpPr>
          <p:nvPr>
            <p:ph type="sldNum" sz="quarter" idx="10"/>
          </p:nvPr>
        </p:nvSpPr>
        <p:spPr/>
        <p:txBody>
          <a:bodyPr/>
          <a:lstStyle/>
          <a:p>
            <a:fld id="{B0B1207B-98E7-B24C-8E0F-94B1E1F87944}" type="slidenum">
              <a:rPr lang="en-US" smtClean="0"/>
              <a:t>17</a:t>
            </a:fld>
            <a:endParaRPr lang="en-US" dirty="0"/>
          </a:p>
        </p:txBody>
      </p:sp>
    </p:spTree>
    <p:extLst>
      <p:ext uri="{BB962C8B-B14F-4D97-AF65-F5344CB8AC3E}">
        <p14:creationId xmlns:p14="http://schemas.microsoft.com/office/powerpoint/2010/main" val="35036833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Community-based organizations are likely to encounter economic consequences during an influenza or similar outbreak including:</a:t>
            </a:r>
          </a:p>
          <a:p>
            <a:r>
              <a:rPr lang="en-US" dirty="0"/>
              <a:t>•   Budget reductions due to reduced donations.</a:t>
            </a:r>
          </a:p>
          <a:p>
            <a:r>
              <a:rPr lang="en-US" dirty="0"/>
              <a:t>•   Loss of productivity from staff and volunteers.</a:t>
            </a:r>
          </a:p>
          <a:p>
            <a:r>
              <a:rPr lang="en-US" dirty="0"/>
              <a:t>•   Increased costs to maintain functions, including printing and mailing for enhanced communications with members</a:t>
            </a:r>
            <a:r>
              <a:rPr lang="en-US" baseline="0" dirty="0"/>
              <a:t> and</a:t>
            </a:r>
            <a:r>
              <a:rPr lang="en-US" dirty="0"/>
              <a:t> expenses for alternative information delivery systems.</a:t>
            </a:r>
          </a:p>
        </p:txBody>
      </p:sp>
      <p:sp>
        <p:nvSpPr>
          <p:cNvPr id="4" name="Slide Number Placeholder 3"/>
          <p:cNvSpPr>
            <a:spLocks noGrp="1"/>
          </p:cNvSpPr>
          <p:nvPr>
            <p:ph type="sldNum" sz="quarter" idx="10"/>
          </p:nvPr>
        </p:nvSpPr>
        <p:spPr/>
        <p:txBody>
          <a:bodyPr/>
          <a:lstStyle/>
          <a:p>
            <a:fld id="{B0B1207B-98E7-B24C-8E0F-94B1E1F87944}" type="slidenum">
              <a:rPr lang="en-US" smtClean="0"/>
              <a:t>18</a:t>
            </a:fld>
            <a:endParaRPr lang="en-US" dirty="0"/>
          </a:p>
        </p:txBody>
      </p:sp>
    </p:spTree>
    <p:extLst>
      <p:ext uri="{BB962C8B-B14F-4D97-AF65-F5344CB8AC3E}">
        <p14:creationId xmlns:p14="http://schemas.microsoft.com/office/powerpoint/2010/main" val="10761441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Look again at Handout 2.2. In the right column, you’ll see a list of potential impacts designated as Community/Organization. Many members of</a:t>
            </a:r>
            <a:r>
              <a:rPr lang="en-US" baseline="0" dirty="0"/>
              <a:t> your organization could be affected. </a:t>
            </a:r>
            <a:r>
              <a:rPr lang="en-US" dirty="0"/>
              <a:t>Potential impacts can include:</a:t>
            </a:r>
          </a:p>
          <a:p>
            <a:r>
              <a:rPr lang="en-US" dirty="0"/>
              <a:t>•   About 30% of the total population, including 20% of adults and 40% of children, may become ill.</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Absenteeism could reach 40% – not only from those who are sick, but also those taking care of sick family members and those fearful of the illness.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The illnesses tend to peak in 6- to 8-week waves and could come at multiple times throughout a year or more.</a:t>
            </a:r>
            <a:endParaRPr lang="en-US" dirty="0"/>
          </a:p>
          <a:p>
            <a:pPr marL="171450" indent="-171450">
              <a:buFont typeface="Arial" panose="020B0604020202020204" pitchFamily="34" charset="0"/>
              <a:buChar char="•"/>
            </a:pPr>
            <a:r>
              <a:rPr lang="en-US" dirty="0"/>
              <a:t>More</a:t>
            </a:r>
            <a:r>
              <a:rPr lang="en-US" baseline="0" dirty="0"/>
              <a:t> people will be </a:t>
            </a:r>
            <a:r>
              <a:rPr lang="en-US" dirty="0"/>
              <a:t>hospitalized. Depending on the rate of infections, hospitals could be pushed to maximum capacity, and death rates could rise.</a:t>
            </a:r>
          </a:p>
          <a:p>
            <a:r>
              <a:rPr lang="en-US" dirty="0"/>
              <a:t>•   High-risk groups will be impacted. This could require more assistance from your organization if you’re capable of doing so.</a:t>
            </a:r>
          </a:p>
          <a:p>
            <a:r>
              <a:rPr lang="en-US" dirty="0"/>
              <a:t>•   Additional</a:t>
            </a:r>
            <a:r>
              <a:rPr lang="en-US" baseline="0" dirty="0"/>
              <a:t> c</a:t>
            </a:r>
            <a:r>
              <a:rPr lang="en-US" dirty="0"/>
              <a:t>ounseling</a:t>
            </a:r>
            <a:r>
              <a:rPr lang="en-US" baseline="0" dirty="0"/>
              <a:t> and </a:t>
            </a:r>
            <a:r>
              <a:rPr lang="en-US" dirty="0"/>
              <a:t>support services may be needed, also potentially reaching or pushing beyond your group’s capacity to serve.</a:t>
            </a:r>
          </a:p>
          <a:p>
            <a:r>
              <a:rPr lang="en-US" dirty="0"/>
              <a:t>•   Normal activities may be disrupted from the attempt to minimize spread of the disease.</a:t>
            </a:r>
          </a:p>
          <a:p>
            <a:r>
              <a:rPr lang="en-US" dirty="0"/>
              <a:t>•   Budgets may be restricted due to reduced capacity of flu-impacted members to donations.</a:t>
            </a:r>
          </a:p>
          <a:p>
            <a:r>
              <a:rPr lang="en-US" dirty="0"/>
              <a:t>•   Costs may increase due to enhanced communications and other alternatives.</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   Staff</a:t>
            </a:r>
            <a:r>
              <a:rPr lang="en-US" baseline="0" dirty="0"/>
              <a:t> and volunteer</a:t>
            </a:r>
            <a:r>
              <a:rPr lang="en-US" dirty="0"/>
              <a:t> productivity may be reduced.</a:t>
            </a:r>
          </a:p>
          <a:p>
            <a:r>
              <a:rPr lang="en-US" dirty="0"/>
              <a:t>	Can you think of any others that could be included on this list? If so, write them down in the spaces in the</a:t>
            </a:r>
            <a:r>
              <a:rPr lang="en-US" baseline="0" dirty="0"/>
              <a:t> right</a:t>
            </a:r>
            <a:r>
              <a:rPr lang="en-US" dirty="0"/>
              <a:t> column.</a:t>
            </a:r>
          </a:p>
          <a:p>
            <a:r>
              <a:rPr lang="en-US" b="1" i="1" dirty="0"/>
              <a:t>	Note to Instructor:</a:t>
            </a:r>
            <a:r>
              <a:rPr lang="en-US" i="1" dirty="0"/>
              <a:t> Take a few minutes to review and discuss the additional items participants added to their lists.</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19</a:t>
            </a:fld>
            <a:endParaRPr lang="en-US" dirty="0"/>
          </a:p>
        </p:txBody>
      </p:sp>
    </p:spTree>
    <p:extLst>
      <p:ext uri="{BB962C8B-B14F-4D97-AF65-F5344CB8AC3E}">
        <p14:creationId xmlns:p14="http://schemas.microsoft.com/office/powerpoint/2010/main" val="28618598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In the first section of Epidemic Preparedness for Community Organizations, you learned skills to help reduce epidemic-related illness and death.</a:t>
            </a:r>
            <a:r>
              <a:rPr lang="en-US" baseline="0" dirty="0"/>
              <a:t> In this section, you will develop a preparedness plan based on the potential impacts of an epidemic on your group. The third section will help you develop a strategy for assisting the community during and after an epidemic.</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2</a:t>
            </a:fld>
            <a:endParaRPr lang="en-US" dirty="0"/>
          </a:p>
        </p:txBody>
      </p:sp>
    </p:spTree>
    <p:extLst>
      <p:ext uri="{BB962C8B-B14F-4D97-AF65-F5344CB8AC3E}">
        <p14:creationId xmlns:p14="http://schemas.microsoft.com/office/powerpoint/2010/main" val="24635702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As you begin developing your plan, think about specific demands on your organization before or during an</a:t>
            </a:r>
            <a:r>
              <a:rPr lang="en-US" baseline="0" dirty="0"/>
              <a:t> epi</a:t>
            </a:r>
            <a:r>
              <a:rPr lang="en-US" dirty="0"/>
              <a:t>demic. These include but are not limited to: </a:t>
            </a:r>
          </a:p>
          <a:p>
            <a:r>
              <a:rPr lang="en-US" dirty="0"/>
              <a:t>•   Expanded electronic and other communications capabilities to transform services and maintain contact with members. This might include websites; blogs; emails; podcasts; local newspaper, radio and television advertisements;</a:t>
            </a:r>
            <a:r>
              <a:rPr lang="en-US" baseline="0" dirty="0"/>
              <a:t> and</a:t>
            </a:r>
            <a:r>
              <a:rPr lang="en-US" dirty="0"/>
              <a:t> prerecorded widely distributed phone messages.</a:t>
            </a:r>
          </a:p>
          <a:p>
            <a:r>
              <a:rPr lang="en-US" dirty="0"/>
              <a:t>•   Expanded health activities to extend timely and factual information on the epidemic to staff, members and people in the community. This includes plans to distribute materials with basic information about the epidemic, such as signs and symptoms, how it is spread, ways to protect yourself and your family, family preparedness plans and how to care for ill people at home. You also may want to identify</a:t>
            </a:r>
            <a:r>
              <a:rPr lang="en-US" baseline="0" dirty="0"/>
              <a:t> healthcare professionals who are members of your group or community who could speak to your organization.</a:t>
            </a:r>
            <a:endParaRPr lang="en-US" dirty="0"/>
          </a:p>
          <a:p>
            <a:r>
              <a:rPr lang="en-US" dirty="0"/>
              <a:t>•   Expanded outreach efforts</a:t>
            </a:r>
            <a:r>
              <a:rPr lang="en-US" baseline="0" dirty="0"/>
              <a:t> </a:t>
            </a:r>
            <a:r>
              <a:rPr lang="en-US" dirty="0"/>
              <a:t>to assist people with special needs, such as elderly, disabled</a:t>
            </a:r>
            <a:r>
              <a:rPr lang="en-US" baseline="0" dirty="0"/>
              <a:t> and</a:t>
            </a:r>
            <a:r>
              <a:rPr lang="en-US" dirty="0"/>
              <a:t> limited English speakers.</a:t>
            </a:r>
          </a:p>
        </p:txBody>
      </p:sp>
      <p:sp>
        <p:nvSpPr>
          <p:cNvPr id="4" name="Slide Number Placeholder 3"/>
          <p:cNvSpPr>
            <a:spLocks noGrp="1"/>
          </p:cNvSpPr>
          <p:nvPr>
            <p:ph type="sldNum" sz="quarter" idx="10"/>
          </p:nvPr>
        </p:nvSpPr>
        <p:spPr/>
        <p:txBody>
          <a:bodyPr/>
          <a:lstStyle/>
          <a:p>
            <a:fld id="{B0B1207B-98E7-B24C-8E0F-94B1E1F87944}" type="slidenum">
              <a:rPr lang="en-US" smtClean="0"/>
              <a:t>20</a:t>
            </a:fld>
            <a:endParaRPr lang="en-US" dirty="0"/>
          </a:p>
        </p:txBody>
      </p:sp>
    </p:spTree>
    <p:extLst>
      <p:ext uri="{BB962C8B-B14F-4D97-AF65-F5344CB8AC3E}">
        <p14:creationId xmlns:p14="http://schemas.microsoft.com/office/powerpoint/2010/main" val="21930629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a:t>	Note to Instructor:</a:t>
            </a:r>
            <a:r>
              <a:rPr lang="en-US" b="1" i="1" baseline="0" dirty="0"/>
              <a:t> </a:t>
            </a:r>
            <a:r>
              <a:rPr lang="en-US" b="0" i="1" baseline="0" dirty="0"/>
              <a:t>There is a natural break between the last segment and this one. This would be a good place to ask for questions, take a break or divide this section into two sessions, especially if your time for each session is short.</a:t>
            </a:r>
            <a:endParaRPr lang="en-US" b="1" dirty="0"/>
          </a:p>
          <a:p>
            <a:pPr eaLnBrk="1" hangingPunct="1"/>
            <a:r>
              <a:rPr lang="en-US" dirty="0"/>
              <a:t>	We’ve discussed the possible impacts an epidemic might have on</a:t>
            </a:r>
            <a:r>
              <a:rPr lang="en-US" baseline="0" dirty="0"/>
              <a:t> your organization</a:t>
            </a:r>
            <a:r>
              <a:rPr lang="en-US" dirty="0"/>
              <a:t>. We now will walk through the parts of a plan for how to manage an outbreak</a:t>
            </a:r>
            <a:r>
              <a:rPr lang="en-US" baseline="0" dirty="0"/>
              <a:t> </a:t>
            </a:r>
            <a:r>
              <a:rPr lang="en-US" dirty="0"/>
              <a:t>and give you a chance to write various parts that will provide solid groundwork and direction for your planning team.</a:t>
            </a:r>
          </a:p>
          <a:p>
            <a:pPr eaLnBrk="1" hangingPunct="1"/>
            <a:r>
              <a:rPr lang="en-US" dirty="0"/>
              <a:t>	Our discussion will refer to the epidemic template and should be used however it best suits your organization. The purpose of this template is to organize a series of actions that your organization should take to prepare for an epidemic in your community.</a:t>
            </a:r>
          </a:p>
          <a:p>
            <a:pPr eaLnBrk="1" hangingPunct="1"/>
            <a:r>
              <a:rPr lang="en-US" b="1" i="1" dirty="0"/>
              <a:t>	Note to Instructor:</a:t>
            </a:r>
            <a:r>
              <a:rPr lang="en-US" i="1" dirty="0"/>
              <a:t> Refer each participant to their copy of the Epidemic Preparedness, Response and Recovery Plan template on paper or on a computer, and ask that they follow along in the discussion and begin completing various sections.</a:t>
            </a:r>
          </a:p>
        </p:txBody>
      </p:sp>
      <p:sp>
        <p:nvSpPr>
          <p:cNvPr id="4" name="Slide Number Placeholder 3"/>
          <p:cNvSpPr>
            <a:spLocks noGrp="1"/>
          </p:cNvSpPr>
          <p:nvPr>
            <p:ph type="sldNum" sz="quarter" idx="10"/>
          </p:nvPr>
        </p:nvSpPr>
        <p:spPr/>
        <p:txBody>
          <a:bodyPr/>
          <a:lstStyle/>
          <a:p>
            <a:fld id="{B0B1207B-98E7-B24C-8E0F-94B1E1F87944}" type="slidenum">
              <a:rPr lang="en-US" smtClean="0"/>
              <a:t>21</a:t>
            </a:fld>
            <a:endParaRPr lang="en-US" dirty="0"/>
          </a:p>
        </p:txBody>
      </p:sp>
    </p:spTree>
    <p:extLst>
      <p:ext uri="{BB962C8B-B14F-4D97-AF65-F5344CB8AC3E}">
        <p14:creationId xmlns:p14="http://schemas.microsoft.com/office/powerpoint/2010/main" val="13191332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latin typeface="+mn-lt"/>
              </a:rPr>
              <a:t>	</a:t>
            </a:r>
            <a:r>
              <a:rPr kumimoji="0" lang="en-US" sz="1200" b="1" i="1" u="none" strike="noStrike" kern="1200" cap="none" spc="0" normalizeH="0" baseline="0" noProof="0" dirty="0">
                <a:ln>
                  <a:noFill/>
                </a:ln>
                <a:solidFill>
                  <a:prstClr val="black"/>
                </a:solidFill>
                <a:effectLst/>
                <a:uLnTx/>
                <a:uFillTx/>
                <a:latin typeface="+mn-lt"/>
                <a:ea typeface="+mn-ea"/>
                <a:cs typeface="+mn-cs"/>
              </a:rPr>
              <a:t>Note to Instructor: </a:t>
            </a:r>
            <a:r>
              <a:rPr kumimoji="0" lang="en-US" sz="1200" b="0" i="1" u="none" strike="noStrike" kern="1200" cap="none" spc="0" normalizeH="0" baseline="0" noProof="0" dirty="0">
                <a:ln>
                  <a:noFill/>
                </a:ln>
                <a:solidFill>
                  <a:prstClr val="black"/>
                </a:solidFill>
                <a:effectLst/>
                <a:uLnTx/>
                <a:uFillTx/>
                <a:latin typeface="+mn-lt"/>
                <a:ea typeface="+mn-ea"/>
                <a:cs typeface="+mn-cs"/>
              </a:rPr>
              <a:t>Refer participants to Step 1 of the Epidemic Preparedness, Response and Recovery Plan template.</a:t>
            </a:r>
            <a:endParaRPr lang="en-US" dirty="0">
              <a:latin typeface="+mn-l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mn-lt"/>
              </a:rPr>
              <a:t>	The first step to developing your organization’s Epidemic Preparedness, Response and Recovery Plan is to establish a planning committee.</a:t>
            </a:r>
            <a:r>
              <a:rPr lang="en-US" baseline="0" dirty="0">
                <a:latin typeface="+mn-lt"/>
              </a:rPr>
              <a:t> </a:t>
            </a:r>
            <a:r>
              <a:rPr lang="en-US" dirty="0">
                <a:latin typeface="+mn-lt"/>
              </a:rPr>
              <a:t>The task of this planning committee is to develop, implement, maintain, and regularly review and revise your organization’s plan.</a:t>
            </a:r>
          </a:p>
        </p:txBody>
      </p:sp>
      <p:sp>
        <p:nvSpPr>
          <p:cNvPr id="4" name="Slide Number Placeholder 3"/>
          <p:cNvSpPr>
            <a:spLocks noGrp="1"/>
          </p:cNvSpPr>
          <p:nvPr>
            <p:ph type="sldNum" sz="quarter" idx="10"/>
          </p:nvPr>
        </p:nvSpPr>
        <p:spPr/>
        <p:txBody>
          <a:bodyPr/>
          <a:lstStyle/>
          <a:p>
            <a:fld id="{B0B1207B-98E7-B24C-8E0F-94B1E1F87944}" type="slidenum">
              <a:rPr lang="en-US" smtClean="0"/>
              <a:t>22</a:t>
            </a:fld>
            <a:endParaRPr lang="en-US" dirty="0"/>
          </a:p>
        </p:txBody>
      </p:sp>
    </p:spTree>
    <p:extLst>
      <p:ext uri="{BB962C8B-B14F-4D97-AF65-F5344CB8AC3E}">
        <p14:creationId xmlns:p14="http://schemas.microsoft.com/office/powerpoint/2010/main" val="423065848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	Your organization’s committee should be made up of: </a:t>
            </a:r>
          </a:p>
          <a:p>
            <a:pPr eaLnBrk="1" hangingPunct="1"/>
            <a:r>
              <a:rPr lang="en-US" dirty="0"/>
              <a:t>•   A chair – who leads the planning committee. This individual could be</a:t>
            </a:r>
            <a:r>
              <a:rPr lang="en-US" baseline="0" dirty="0"/>
              <a:t> a</a:t>
            </a:r>
            <a:r>
              <a:rPr lang="en-US" dirty="0"/>
              <a:t> staff member, long-term</a:t>
            </a:r>
            <a:r>
              <a:rPr lang="en-US" baseline="0" dirty="0"/>
              <a:t> volunteer</a:t>
            </a:r>
            <a:r>
              <a:rPr lang="en-US" dirty="0"/>
              <a:t> or another individual who has an interest or expertise in this area.</a:t>
            </a:r>
          </a:p>
          <a:p>
            <a:pPr eaLnBrk="1" hangingPunct="1"/>
            <a:r>
              <a:rPr lang="en-US" dirty="0"/>
              <a:t>•   A</a:t>
            </a:r>
            <a:r>
              <a:rPr lang="en-US" baseline="0" dirty="0"/>
              <a:t> vice chair</a:t>
            </a:r>
            <a:r>
              <a:rPr lang="en-US" dirty="0"/>
              <a:t> – who provides leadership if the primary person is unable to serve in an epidemic event.</a:t>
            </a:r>
          </a:p>
          <a:p>
            <a:pPr eaLnBrk="1" hangingPunct="1"/>
            <a:r>
              <a:rPr lang="en-US" dirty="0"/>
              <a:t>•   Other planning committee members – who could be various administrative leaders, and members or volunteers from your organization with an interest or expertise in this area. The number of other committee members depends on your organization size and demands.</a:t>
            </a:r>
          </a:p>
        </p:txBody>
      </p:sp>
      <p:sp>
        <p:nvSpPr>
          <p:cNvPr id="4" name="Slide Number Placeholder 3"/>
          <p:cNvSpPr>
            <a:spLocks noGrp="1"/>
          </p:cNvSpPr>
          <p:nvPr>
            <p:ph type="sldNum" sz="quarter" idx="10"/>
          </p:nvPr>
        </p:nvSpPr>
        <p:spPr/>
        <p:txBody>
          <a:bodyPr/>
          <a:lstStyle/>
          <a:p>
            <a:fld id="{B0B1207B-98E7-B24C-8E0F-94B1E1F87944}" type="slidenum">
              <a:rPr lang="en-US" smtClean="0"/>
              <a:t>23</a:t>
            </a:fld>
            <a:endParaRPr lang="en-US" dirty="0"/>
          </a:p>
        </p:txBody>
      </p:sp>
    </p:spTree>
    <p:extLst>
      <p:ext uri="{BB962C8B-B14F-4D97-AF65-F5344CB8AC3E}">
        <p14:creationId xmlns:p14="http://schemas.microsoft.com/office/powerpoint/2010/main" val="92123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	To create the planning committee, develop a team based on individuals’ knowledge and competency in:</a:t>
            </a:r>
          </a:p>
          <a:p>
            <a:pPr eaLnBrk="1" hangingPunct="1"/>
            <a:r>
              <a:rPr lang="en-US" dirty="0"/>
              <a:t>•   Your organization’s finances</a:t>
            </a:r>
          </a:p>
          <a:p>
            <a:pPr marL="171450" indent="-171450" eaLnBrk="1" hangingPunct="1">
              <a:buFont typeface="Arial" panose="020B0604020202020204" pitchFamily="34" charset="0"/>
              <a:buChar char="•"/>
            </a:pPr>
            <a:r>
              <a:rPr lang="en-US" dirty="0"/>
              <a:t>Your organization’s communications and technology resources</a:t>
            </a:r>
          </a:p>
          <a:p>
            <a:pPr eaLnBrk="1" hangingPunct="1"/>
            <a:r>
              <a:rPr lang="en-US" dirty="0"/>
              <a:t>•   Your organization’s volunteer base and its potential capabilities</a:t>
            </a:r>
          </a:p>
          <a:p>
            <a:pPr eaLnBrk="1" hangingPunct="1"/>
            <a:r>
              <a:rPr lang="en-US" dirty="0"/>
              <a:t>•   Your organization’s variety of services</a:t>
            </a:r>
          </a:p>
          <a:p>
            <a:pPr eaLnBrk="1" hangingPunct="1"/>
            <a:r>
              <a:rPr lang="en-US" dirty="0"/>
              <a:t>•   Local resources that could be relied upon, partnered with or helped during an</a:t>
            </a:r>
            <a:r>
              <a:rPr lang="en-US" baseline="0" dirty="0"/>
              <a:t> epi</a:t>
            </a:r>
            <a:r>
              <a:rPr lang="en-US" dirty="0"/>
              <a:t>demic. These might include emergency management, Red Cross, public health, other state and county organizations, and businesses.</a:t>
            </a:r>
          </a:p>
          <a:p>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24</a:t>
            </a:fld>
            <a:endParaRPr lang="en-US" dirty="0"/>
          </a:p>
        </p:txBody>
      </p:sp>
    </p:spTree>
    <p:extLst>
      <p:ext uri="{BB962C8B-B14F-4D97-AF65-F5344CB8AC3E}">
        <p14:creationId xmlns:p14="http://schemas.microsoft.com/office/powerpoint/2010/main" val="28364950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	To build the planning committee:</a:t>
            </a:r>
          </a:p>
          <a:p>
            <a:pPr eaLnBrk="1" hangingPunct="1"/>
            <a:r>
              <a:rPr lang="en-US" dirty="0"/>
              <a:t>•   Record contact information for all committee members, including</a:t>
            </a:r>
            <a:r>
              <a:rPr lang="en-US" baseline="0" dirty="0"/>
              <a:t> home, office and cell phone numbers; email addresses; and social media contact information</a:t>
            </a:r>
            <a:r>
              <a:rPr lang="en-US" dirty="0"/>
              <a:t>. Share the list with all committee members.</a:t>
            </a:r>
          </a:p>
          <a:p>
            <a:pPr marL="171450" indent="-171450" eaLnBrk="1" hangingPunct="1">
              <a:buFont typeface="Arial" panose="020B0604020202020204" pitchFamily="34" charset="0"/>
              <a:buChar char="•"/>
            </a:pPr>
            <a:r>
              <a:rPr lang="en-US" dirty="0"/>
              <a:t>Establish a meeting schedule, including times, locations and more details.</a:t>
            </a:r>
          </a:p>
        </p:txBody>
      </p:sp>
      <p:sp>
        <p:nvSpPr>
          <p:cNvPr id="4" name="Slide Number Placeholder 3"/>
          <p:cNvSpPr>
            <a:spLocks noGrp="1"/>
          </p:cNvSpPr>
          <p:nvPr>
            <p:ph type="sldNum" sz="quarter" idx="10"/>
          </p:nvPr>
        </p:nvSpPr>
        <p:spPr/>
        <p:txBody>
          <a:bodyPr/>
          <a:lstStyle/>
          <a:p>
            <a:fld id="{B0B1207B-98E7-B24C-8E0F-94B1E1F87944}" type="slidenum">
              <a:rPr lang="en-US" smtClean="0"/>
              <a:t>25</a:t>
            </a:fld>
            <a:endParaRPr lang="en-US" dirty="0"/>
          </a:p>
        </p:txBody>
      </p:sp>
    </p:spTree>
    <p:extLst>
      <p:ext uri="{BB962C8B-B14F-4D97-AF65-F5344CB8AC3E}">
        <p14:creationId xmlns:p14="http://schemas.microsoft.com/office/powerpoint/2010/main" val="36934880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a:latin typeface="Arial" pitchFamily="34" charset="0"/>
              </a:rPr>
              <a:t>	</a:t>
            </a:r>
            <a:r>
              <a:rPr lang="en-US" b="1" i="1" dirty="0">
                <a:latin typeface="+mn-lt"/>
              </a:rPr>
              <a:t>Note to Instructor: </a:t>
            </a:r>
            <a:r>
              <a:rPr lang="en-US" i="1" dirty="0">
                <a:latin typeface="+mn-lt"/>
              </a:rPr>
              <a:t>Refer participants to Step 2 of the Epidemic Preparedness,</a:t>
            </a:r>
            <a:r>
              <a:rPr lang="en-US" i="1" baseline="0" dirty="0">
                <a:latin typeface="+mn-lt"/>
              </a:rPr>
              <a:t> </a:t>
            </a:r>
            <a:r>
              <a:rPr lang="en-US" i="1" dirty="0">
                <a:latin typeface="+mn-lt"/>
              </a:rPr>
              <a:t>Response and</a:t>
            </a:r>
            <a:r>
              <a:rPr lang="en-US" i="1" baseline="0" dirty="0">
                <a:latin typeface="+mn-lt"/>
              </a:rPr>
              <a:t> Recovery </a:t>
            </a:r>
            <a:r>
              <a:rPr lang="en-US" i="1" dirty="0">
                <a:latin typeface="+mn-lt"/>
              </a:rPr>
              <a:t>Plan template.</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mn-lt"/>
              </a:rPr>
              <a:t>	Based on what we discussed in the first half of this section, your goal is to consider the potential impact of an epidemic on your organization’s activities and services, so those functions should be defined.</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latin typeface="+mn-lt"/>
              </a:rPr>
              <a:t>	First, list the primary functions performed by your organization that would be impacted if an epidemic occurred in your community.</a:t>
            </a:r>
            <a:r>
              <a:rPr lang="en-US" baseline="0" dirty="0">
                <a:latin typeface="+mn-lt"/>
              </a:rPr>
              <a:t> </a:t>
            </a:r>
            <a:r>
              <a:rPr lang="en-US" dirty="0">
                <a:latin typeface="+mn-lt"/>
              </a:rPr>
              <a:t>It may even be helpful to start out with a list of all functions your organization administers on a daily</a:t>
            </a:r>
            <a:r>
              <a:rPr lang="en-US" baseline="0" dirty="0">
                <a:latin typeface="+mn-lt"/>
              </a:rPr>
              <a:t> or </a:t>
            </a:r>
            <a:r>
              <a:rPr lang="en-US" dirty="0">
                <a:latin typeface="+mn-lt"/>
              </a:rPr>
              <a:t>weekly basis. From that general list, begin to weed it down into the primary functions, and then down into the critical functions.</a:t>
            </a:r>
            <a:endParaRPr lang="en-US" baseline="0" dirty="0">
              <a:latin typeface="+mn-lt"/>
            </a:endParaRPr>
          </a:p>
          <a:p>
            <a:pPr eaLnBrk="1" hangingPunct="1"/>
            <a:r>
              <a:rPr lang="en-US" baseline="0" dirty="0">
                <a:latin typeface="+mn-lt"/>
              </a:rPr>
              <a:t>	Let’s use a faith-based organization as an example. Primary functions might include </a:t>
            </a:r>
            <a:r>
              <a:rPr lang="en-US" dirty="0">
                <a:latin typeface="+mn-lt"/>
              </a:rPr>
              <a:t>worship services, youth education, funerals</a:t>
            </a:r>
            <a:r>
              <a:rPr lang="en-US" baseline="0" dirty="0">
                <a:latin typeface="+mn-lt"/>
              </a:rPr>
              <a:t>,</a:t>
            </a:r>
            <a:r>
              <a:rPr lang="en-US" dirty="0">
                <a:latin typeface="+mn-lt"/>
              </a:rPr>
              <a:t> weddings and member counseling. </a:t>
            </a:r>
          </a:p>
          <a:p>
            <a:pPr eaLnBrk="1" hangingPunct="1"/>
            <a:r>
              <a:rPr lang="en-US" dirty="0">
                <a:latin typeface="+mn-lt"/>
              </a:rPr>
              <a:t>	Once these functions have been listed, identify which ones are considered critical functions. Critical functions are those that </a:t>
            </a:r>
            <a:r>
              <a:rPr lang="en-US" b="1" dirty="0">
                <a:latin typeface="+mn-lt"/>
              </a:rPr>
              <a:t>must</a:t>
            </a:r>
            <a:r>
              <a:rPr lang="en-US" dirty="0">
                <a:latin typeface="+mn-lt"/>
              </a:rPr>
              <a:t> continue to be carried out, even in an</a:t>
            </a:r>
            <a:r>
              <a:rPr lang="en-US" baseline="0" dirty="0">
                <a:latin typeface="+mn-lt"/>
              </a:rPr>
              <a:t> epi</a:t>
            </a:r>
            <a:r>
              <a:rPr lang="en-US" dirty="0">
                <a:latin typeface="+mn-lt"/>
              </a:rPr>
              <a:t>demic. For a</a:t>
            </a:r>
            <a:r>
              <a:rPr lang="en-US" baseline="0" dirty="0">
                <a:latin typeface="+mn-lt"/>
              </a:rPr>
              <a:t> faith-based organization</a:t>
            </a:r>
            <a:r>
              <a:rPr lang="en-US" dirty="0">
                <a:latin typeface="+mn-lt"/>
              </a:rPr>
              <a:t>, this may include, for example, only</a:t>
            </a:r>
            <a:r>
              <a:rPr lang="en-US" baseline="0" dirty="0">
                <a:latin typeface="+mn-lt"/>
              </a:rPr>
              <a:t> </a:t>
            </a:r>
            <a:r>
              <a:rPr lang="en-US" dirty="0">
                <a:latin typeface="+mn-lt"/>
              </a:rPr>
              <a:t>counseling services</a:t>
            </a:r>
            <a:r>
              <a:rPr lang="en-US" baseline="0" dirty="0">
                <a:latin typeface="+mn-lt"/>
              </a:rPr>
              <a:t> – and even that may need to be done differently.</a:t>
            </a:r>
            <a:endParaRPr lang="en-US" dirty="0">
              <a:latin typeface="+mn-lt"/>
            </a:endParaRPr>
          </a:p>
          <a:p>
            <a:pPr eaLnBrk="1" hangingPunct="1"/>
            <a:r>
              <a:rPr lang="en-US" b="1" i="1" dirty="0">
                <a:latin typeface="+mn-lt"/>
              </a:rPr>
              <a:t>	Note to Instructor: </a:t>
            </a:r>
            <a:r>
              <a:rPr lang="en-US" i="1" dirty="0">
                <a:latin typeface="+mn-lt"/>
              </a:rPr>
              <a:t>Brainstorm primary functions as a group,</a:t>
            </a:r>
            <a:r>
              <a:rPr lang="en-US" i="1" baseline="0" dirty="0">
                <a:latin typeface="+mn-lt"/>
              </a:rPr>
              <a:t> then give participants time to fill in the template with functions specific to their organization. Instruct them to star the functions that are critical. Together discuss the critical functions of the different groups. The discussion will help groups think of functions that are either primary or critical to their own organization.</a:t>
            </a:r>
            <a:endParaRPr lang="en-US" i="1" dirty="0">
              <a:latin typeface="+mn-lt"/>
            </a:endParaRPr>
          </a:p>
        </p:txBody>
      </p:sp>
      <p:sp>
        <p:nvSpPr>
          <p:cNvPr id="4" name="Slide Number Placeholder 3"/>
          <p:cNvSpPr>
            <a:spLocks noGrp="1"/>
          </p:cNvSpPr>
          <p:nvPr>
            <p:ph type="sldNum" sz="quarter" idx="10"/>
          </p:nvPr>
        </p:nvSpPr>
        <p:spPr/>
        <p:txBody>
          <a:bodyPr/>
          <a:lstStyle/>
          <a:p>
            <a:fld id="{B0B1207B-98E7-B24C-8E0F-94B1E1F87944}" type="slidenum">
              <a:rPr lang="en-US" smtClean="0"/>
              <a:t>26</a:t>
            </a:fld>
            <a:endParaRPr lang="en-US" dirty="0"/>
          </a:p>
        </p:txBody>
      </p:sp>
    </p:spTree>
    <p:extLst>
      <p:ext uri="{BB962C8B-B14F-4D97-AF65-F5344CB8AC3E}">
        <p14:creationId xmlns:p14="http://schemas.microsoft.com/office/powerpoint/2010/main" val="29470849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1" i="1" u="none" strike="noStrike" kern="1200" cap="none" spc="0" normalizeH="0" baseline="0" noProof="0" dirty="0">
                <a:ln>
                  <a:noFill/>
                </a:ln>
                <a:solidFill>
                  <a:prstClr val="black"/>
                </a:solidFill>
                <a:effectLst/>
                <a:uLnTx/>
                <a:uFillTx/>
                <a:latin typeface="Arial" pitchFamily="27" charset="0"/>
                <a:ea typeface="+mn-ea"/>
                <a:cs typeface="+mn-cs"/>
              </a:rPr>
              <a:t>	</a:t>
            </a:r>
            <a:r>
              <a:rPr kumimoji="0" lang="en-US" sz="1200" b="1" i="1" u="none" strike="noStrike" kern="1200" cap="none" spc="0" normalizeH="0" baseline="0" noProof="0" dirty="0">
                <a:ln>
                  <a:noFill/>
                </a:ln>
                <a:solidFill>
                  <a:prstClr val="black"/>
                </a:solidFill>
                <a:effectLst/>
                <a:uLnTx/>
                <a:uFillTx/>
                <a:latin typeface="+mn-lt"/>
                <a:ea typeface="+mn-ea"/>
                <a:cs typeface="+mn-cs"/>
              </a:rPr>
              <a:t>Note to Instructor:</a:t>
            </a:r>
            <a:r>
              <a:rPr kumimoji="0" lang="en-US" sz="1200" b="0" i="1" u="none" strike="noStrike" kern="1200" cap="none" spc="0" normalizeH="0" baseline="0" noProof="0" dirty="0">
                <a:ln>
                  <a:noFill/>
                </a:ln>
                <a:solidFill>
                  <a:prstClr val="black"/>
                </a:solidFill>
                <a:effectLst/>
                <a:uLnTx/>
                <a:uFillTx/>
                <a:latin typeface="+mn-lt"/>
                <a:ea typeface="+mn-ea"/>
                <a:cs typeface="+mn-cs"/>
              </a:rPr>
              <a:t> Refer participants to Step 3 of the Epidemic Preparedness, Response and Recovery Plan template. Have each group choose one critical function (perhaps a small, uncomplicated one) and give them time to fill out a blank form for that function. Answer questions as they encounter problems. When the whole group gets back together, ask for comments and questions. What did they find easy to complete in this process, and what did they find difficult? What hurdles do they see in completing this process for all the critical functions of their organization?</a:t>
            </a:r>
            <a:endParaRPr kumimoji="0" lang="en-US" sz="1200" b="0" i="0" u="none" strike="noStrike" kern="1200" cap="none" spc="0" normalizeH="0" baseline="0" noProof="0" dirty="0">
              <a:ln>
                <a:noFill/>
              </a:ln>
              <a:solidFill>
                <a:prstClr val="black"/>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mn-lt"/>
                <a:ea typeface="+mn-ea"/>
                <a:cs typeface="+mn-cs"/>
              </a:rPr>
              <a:t>	The third step is to develop contingency plans for the critical functions you’ve identified. Depending on the number of critical functions, this could be a lengthy process. Approach the task systematically – one function at a time.</a:t>
            </a:r>
          </a:p>
          <a:p>
            <a:pPr eaLnBrk="1" hangingPunct="1"/>
            <a:r>
              <a:rPr lang="en-US" dirty="0">
                <a:latin typeface="+mn-lt"/>
              </a:rPr>
              <a:t>	Using the template, include the following information for each critical function: </a:t>
            </a:r>
          </a:p>
          <a:p>
            <a:pPr eaLnBrk="1" hangingPunct="1"/>
            <a:r>
              <a:rPr lang="en-US" dirty="0">
                <a:latin typeface="+mn-lt"/>
              </a:rPr>
              <a:t>•   Record</a:t>
            </a:r>
            <a:r>
              <a:rPr lang="en-US" baseline="0" dirty="0">
                <a:latin typeface="+mn-lt"/>
              </a:rPr>
              <a:t> the na</a:t>
            </a:r>
            <a:r>
              <a:rPr lang="en-US" dirty="0">
                <a:latin typeface="+mn-lt"/>
              </a:rPr>
              <a:t>me and description of the critical function</a:t>
            </a:r>
          </a:p>
          <a:p>
            <a:pPr eaLnBrk="1" hangingPunct="1"/>
            <a:r>
              <a:rPr lang="en-US" dirty="0">
                <a:latin typeface="+mn-lt"/>
              </a:rPr>
              <a:t>•   List people and backups who do this task and their contact </a:t>
            </a:r>
            <a:r>
              <a:rPr lang="en-US" baseline="0" dirty="0">
                <a:latin typeface="+mn-lt"/>
              </a:rPr>
              <a:t>information</a:t>
            </a:r>
            <a:r>
              <a:rPr lang="en-US" dirty="0">
                <a:latin typeface="+mn-lt"/>
              </a:rPr>
              <a:t> </a:t>
            </a:r>
          </a:p>
          <a:p>
            <a:pPr eaLnBrk="1" hangingPunct="1"/>
            <a:r>
              <a:rPr lang="en-US" dirty="0">
                <a:latin typeface="+mn-lt"/>
              </a:rPr>
              <a:t>•   Describe how this critical function might be affected by local emergency recommendations. </a:t>
            </a:r>
            <a:r>
              <a:rPr lang="en-US" baseline="0" dirty="0">
                <a:latin typeface="+mn-lt"/>
              </a:rPr>
              <a:t>For example, how would collecting blood donations be affected when social distancing is recommended?</a:t>
            </a:r>
            <a:endParaRPr lang="en-US" dirty="0">
              <a:latin typeface="+mn-lt"/>
            </a:endParaRPr>
          </a:p>
          <a:p>
            <a:pPr eaLnBrk="1" hangingPunct="1"/>
            <a:r>
              <a:rPr lang="en-US" dirty="0">
                <a:latin typeface="+mn-lt"/>
              </a:rPr>
              <a:t>•   Identify needs and opportunities to cross-train staff and volunteers to perform this critical function if neither the primary person nor his/her backup is able to serve. </a:t>
            </a:r>
          </a:p>
          <a:p>
            <a:pPr eaLnBrk="1" hangingPunct="1"/>
            <a:r>
              <a:rPr lang="en-US" dirty="0">
                <a:latin typeface="+mn-lt"/>
              </a:rPr>
              <a:t>•   Analyze alternative ways to carry out this function during the epidemic. How could you alter normal practices to help reduce transmission of the sickness</a:t>
            </a:r>
            <a:r>
              <a:rPr lang="en-US" baseline="0" dirty="0">
                <a:latin typeface="+mn-lt"/>
              </a:rPr>
              <a:t> or </a:t>
            </a:r>
            <a:r>
              <a:rPr lang="en-US" dirty="0">
                <a:latin typeface="+mn-lt"/>
              </a:rPr>
              <a:t>comply with local emergency recommendations?</a:t>
            </a:r>
          </a:p>
          <a:p>
            <a:pPr eaLnBrk="1" hangingPunct="1"/>
            <a:r>
              <a:rPr kumimoji="0" lang="en-US" sz="1200" b="1" i="1" u="none" strike="noStrike" kern="1200" cap="none" spc="0" normalizeH="0" baseline="0" noProof="0" dirty="0">
                <a:ln>
                  <a:noFill/>
                </a:ln>
                <a:solidFill>
                  <a:prstClr val="black"/>
                </a:solidFill>
                <a:effectLst/>
                <a:uLnTx/>
                <a:uFillTx/>
                <a:latin typeface="+mn-lt"/>
                <a:ea typeface="+mn-ea"/>
                <a:cs typeface="+mn-cs"/>
              </a:rPr>
              <a:t>	Note to Instructor:  </a:t>
            </a:r>
            <a:r>
              <a:rPr kumimoji="0" lang="en-US" sz="1200" b="0" i="1" u="none" strike="noStrike" kern="1200" cap="none" spc="0" normalizeH="0" baseline="0" noProof="0" dirty="0">
                <a:ln>
                  <a:noFill/>
                </a:ln>
                <a:solidFill>
                  <a:prstClr val="black"/>
                </a:solidFill>
                <a:effectLst/>
                <a:uLnTx/>
                <a:uFillTx/>
                <a:latin typeface="+mn-lt"/>
                <a:ea typeface="+mn-ea"/>
                <a:cs typeface="+mn-cs"/>
              </a:rPr>
              <a:t>Remind participants to </a:t>
            </a:r>
            <a:r>
              <a:rPr lang="en-US" b="0" i="1" dirty="0">
                <a:latin typeface="+mn-lt"/>
              </a:rPr>
              <a:t>duplicate </a:t>
            </a:r>
            <a:r>
              <a:rPr lang="en-US" i="1" dirty="0">
                <a:latin typeface="+mn-lt"/>
              </a:rPr>
              <a:t>the blank form for each critical function they listed.</a:t>
            </a:r>
            <a:endParaRPr lang="en-US" b="1" i="1" dirty="0">
              <a:latin typeface="+mn-lt"/>
            </a:endParaRPr>
          </a:p>
        </p:txBody>
      </p:sp>
      <p:sp>
        <p:nvSpPr>
          <p:cNvPr id="4" name="Slide Number Placeholder 3"/>
          <p:cNvSpPr>
            <a:spLocks noGrp="1"/>
          </p:cNvSpPr>
          <p:nvPr>
            <p:ph type="sldNum" sz="quarter" idx="10"/>
          </p:nvPr>
        </p:nvSpPr>
        <p:spPr/>
        <p:txBody>
          <a:bodyPr/>
          <a:lstStyle/>
          <a:p>
            <a:fld id="{B0B1207B-98E7-B24C-8E0F-94B1E1F87944}" type="slidenum">
              <a:rPr lang="en-US" smtClean="0"/>
              <a:t>27</a:t>
            </a:fld>
            <a:endParaRPr lang="en-US" dirty="0"/>
          </a:p>
        </p:txBody>
      </p:sp>
    </p:spTree>
    <p:extLst>
      <p:ext uri="{BB962C8B-B14F-4D97-AF65-F5344CB8AC3E}">
        <p14:creationId xmlns:p14="http://schemas.microsoft.com/office/powerpoint/2010/main" val="324400827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The last five steps in developing</a:t>
            </a:r>
            <a:r>
              <a:rPr lang="en-US" baseline="0" dirty="0"/>
              <a:t> your Epidemic Preparedness, Response and Recovery Plan involve communication in some way. A plan is not effective if no one knows about it or no one knows how to implement the plan in an emergency.</a:t>
            </a:r>
          </a:p>
          <a:p>
            <a:r>
              <a:rPr lang="en-US" baseline="0" dirty="0"/>
              <a:t>	In this last segment, we will discuss:</a:t>
            </a:r>
          </a:p>
          <a:p>
            <a:pPr marL="171450" indent="-171450">
              <a:buFont typeface="Arial" pitchFamily="34" charset="0"/>
              <a:buChar char="•"/>
            </a:pPr>
            <a:r>
              <a:rPr lang="en-US" baseline="0" dirty="0"/>
              <a:t>Planning how to distribute timely and factual information</a:t>
            </a:r>
          </a:p>
          <a:p>
            <a:pPr marL="171450" indent="-171450">
              <a:buFont typeface="Arial" pitchFamily="34" charset="0"/>
              <a:buChar char="•"/>
            </a:pPr>
            <a:r>
              <a:rPr lang="en-US" baseline="0" dirty="0"/>
              <a:t>Planning how to communicate during the epidemic crisis</a:t>
            </a:r>
          </a:p>
          <a:p>
            <a:pPr marL="171450" indent="-171450">
              <a:buFont typeface="Arial" pitchFamily="34" charset="0"/>
              <a:buChar char="•"/>
            </a:pPr>
            <a:r>
              <a:rPr lang="en-US" baseline="0" dirty="0"/>
              <a:t>Identifying those in your organization with special needs who may need additional help or a different means of communication</a:t>
            </a:r>
          </a:p>
          <a:p>
            <a:pPr marL="171450" indent="-171450">
              <a:buFont typeface="Arial" pitchFamily="34" charset="0"/>
              <a:buChar char="•"/>
            </a:pPr>
            <a:r>
              <a:rPr lang="en-US" baseline="0" dirty="0"/>
              <a:t>Coordinating with other community-based organizations or others during an epidemic</a:t>
            </a:r>
          </a:p>
          <a:p>
            <a:pPr marL="171450" indent="-171450">
              <a:buFont typeface="Arial" pitchFamily="34" charset="0"/>
              <a:buChar char="•"/>
            </a:pPr>
            <a:r>
              <a:rPr lang="en-US" baseline="0" dirty="0"/>
              <a:t>Sharing the plan with your members</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28</a:t>
            </a:fld>
            <a:endParaRPr lang="en-US" dirty="0"/>
          </a:p>
        </p:txBody>
      </p:sp>
    </p:spTree>
    <p:extLst>
      <p:ext uri="{BB962C8B-B14F-4D97-AF65-F5344CB8AC3E}">
        <p14:creationId xmlns:p14="http://schemas.microsoft.com/office/powerpoint/2010/main" val="3249235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a:latin typeface="Arial" pitchFamily="27" charset="0"/>
              </a:rPr>
              <a:t>	</a:t>
            </a:r>
            <a:r>
              <a:rPr lang="en-US" b="1" i="1" dirty="0">
                <a:latin typeface="+mn-lt"/>
              </a:rPr>
              <a:t>Note to Instructor:</a:t>
            </a:r>
            <a:r>
              <a:rPr lang="en-US" i="1" dirty="0">
                <a:latin typeface="+mn-lt"/>
              </a:rPr>
              <a:t> Refer participants to Step</a:t>
            </a:r>
            <a:r>
              <a:rPr lang="en-US" i="1" baseline="0" dirty="0">
                <a:latin typeface="+mn-lt"/>
              </a:rPr>
              <a:t> 4</a:t>
            </a:r>
            <a:r>
              <a:rPr lang="en-US" i="1" dirty="0">
                <a:latin typeface="+mn-lt"/>
              </a:rPr>
              <a:t> of the Epidemic Preparedness, Response and Recovery Plan template.</a:t>
            </a:r>
            <a:endParaRPr lang="en-US" dirty="0">
              <a:latin typeface="+mn-lt"/>
            </a:endParaRPr>
          </a:p>
          <a:p>
            <a:pPr eaLnBrk="1" hangingPunct="1"/>
            <a:r>
              <a:rPr lang="en-US" dirty="0">
                <a:latin typeface="+mn-lt"/>
              </a:rPr>
              <a:t>	Delegate the responsibility to develop a public information and distribution plan to an appropriate person</a:t>
            </a:r>
            <a:r>
              <a:rPr lang="en-US" baseline="0" dirty="0">
                <a:latin typeface="+mn-lt"/>
              </a:rPr>
              <a:t> or people. This person or people will provide </a:t>
            </a:r>
            <a:r>
              <a:rPr lang="en-US" dirty="0">
                <a:latin typeface="+mn-lt"/>
              </a:rPr>
              <a:t>timely and factual information to your staff, organizational members and people in your</a:t>
            </a:r>
            <a:r>
              <a:rPr lang="en-US" baseline="0" dirty="0">
                <a:latin typeface="+mn-lt"/>
              </a:rPr>
              <a:t> community (as appropriate)</a:t>
            </a:r>
            <a:r>
              <a:rPr lang="en-US" dirty="0">
                <a:latin typeface="+mn-lt"/>
              </a:rPr>
              <a:t>. </a:t>
            </a:r>
          </a:p>
          <a:p>
            <a:pPr eaLnBrk="1" hangingPunct="1"/>
            <a:r>
              <a:rPr lang="en-US" dirty="0">
                <a:latin typeface="+mn-lt"/>
              </a:rPr>
              <a:t>	This includes information from state and local health departments about signs and symptoms, how the</a:t>
            </a:r>
            <a:r>
              <a:rPr lang="en-US" baseline="0" dirty="0">
                <a:latin typeface="+mn-lt"/>
              </a:rPr>
              <a:t> disease</a:t>
            </a:r>
            <a:r>
              <a:rPr lang="en-US" dirty="0">
                <a:latin typeface="+mn-lt"/>
              </a:rPr>
              <a:t> is spread, how to protect yourself and more. Be sure to determine how the information will be delivered, such as through classes, social media posts,</a:t>
            </a:r>
            <a:r>
              <a:rPr lang="en-US" baseline="0" dirty="0">
                <a:latin typeface="+mn-lt"/>
              </a:rPr>
              <a:t> sermons or</a:t>
            </a:r>
            <a:r>
              <a:rPr lang="en-US" dirty="0">
                <a:latin typeface="+mn-lt"/>
              </a:rPr>
              <a:t> announcements.</a:t>
            </a:r>
          </a:p>
          <a:p>
            <a:pPr eaLnBrk="1" hangingPunct="1"/>
            <a:r>
              <a:rPr lang="en-US" dirty="0">
                <a:latin typeface="+mn-lt"/>
              </a:rPr>
              <a:t>	Keep in mind that a plan to disseminate information should not necessarily be enacted at the time of an</a:t>
            </a:r>
            <a:r>
              <a:rPr lang="en-US" baseline="0" dirty="0">
                <a:latin typeface="+mn-lt"/>
              </a:rPr>
              <a:t> epi</a:t>
            </a:r>
            <a:r>
              <a:rPr lang="en-US" dirty="0">
                <a:latin typeface="+mn-lt"/>
              </a:rPr>
              <a:t>demic. Instead, begin sharing the message before an event ever takes place. For instance, place handwashing posters in your bathrooms before flu season every year.</a:t>
            </a:r>
          </a:p>
          <a:p>
            <a:pPr eaLnBrk="1" hangingPunct="1"/>
            <a:r>
              <a:rPr lang="en-US" dirty="0">
                <a:latin typeface="+mn-lt"/>
              </a:rPr>
              <a:t>	Determine how your organization handles rumors, misinformation, fear and anxiety, and consider the various cultures that may exist within your organization and community. This, of course, can take place before or during an</a:t>
            </a:r>
            <a:r>
              <a:rPr lang="en-US" baseline="0" dirty="0">
                <a:latin typeface="+mn-lt"/>
              </a:rPr>
              <a:t> epi</a:t>
            </a:r>
            <a:r>
              <a:rPr lang="en-US" dirty="0">
                <a:latin typeface="+mn-lt"/>
              </a:rPr>
              <a:t>demic.</a:t>
            </a:r>
          </a:p>
          <a:p>
            <a:pPr eaLnBrk="1" hangingPunct="1"/>
            <a:r>
              <a:rPr lang="en-US" b="1" i="1" dirty="0">
                <a:latin typeface="+mn-lt"/>
              </a:rPr>
              <a:t>	Discussion:</a:t>
            </a:r>
            <a:r>
              <a:rPr lang="en-US" i="1" dirty="0">
                <a:latin typeface="+mn-lt"/>
              </a:rPr>
              <a:t> More than likely, you have had to deal with rumors or misinformation in the past. Can you share what you found worked or what didn’t work in dealing with these miscommunications?</a:t>
            </a:r>
          </a:p>
        </p:txBody>
      </p:sp>
      <p:sp>
        <p:nvSpPr>
          <p:cNvPr id="4" name="Slide Number Placeholder 3"/>
          <p:cNvSpPr>
            <a:spLocks noGrp="1"/>
          </p:cNvSpPr>
          <p:nvPr>
            <p:ph type="sldNum" sz="quarter" idx="10"/>
          </p:nvPr>
        </p:nvSpPr>
        <p:spPr/>
        <p:txBody>
          <a:bodyPr/>
          <a:lstStyle/>
          <a:p>
            <a:fld id="{B0B1207B-98E7-B24C-8E0F-94B1E1F87944}" type="slidenum">
              <a:rPr lang="en-US" smtClean="0"/>
              <a:t>29</a:t>
            </a:fld>
            <a:endParaRPr lang="en-US" dirty="0"/>
          </a:p>
        </p:txBody>
      </p:sp>
    </p:spTree>
    <p:extLst>
      <p:ext uri="{BB962C8B-B14F-4D97-AF65-F5344CB8AC3E}">
        <p14:creationId xmlns:p14="http://schemas.microsoft.com/office/powerpoint/2010/main" val="22815736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After this session, you will be able to: </a:t>
            </a:r>
          </a:p>
          <a:p>
            <a:r>
              <a:rPr lang="en-US" dirty="0"/>
              <a:t>• List potential</a:t>
            </a:r>
            <a:r>
              <a:rPr lang="en-US" baseline="0" dirty="0"/>
              <a:t> epidemic</a:t>
            </a:r>
            <a:r>
              <a:rPr lang="en-US" dirty="0"/>
              <a:t> impacts on your organization and in communities that you serve</a:t>
            </a:r>
          </a:p>
          <a:p>
            <a:r>
              <a:rPr lang="en-US" dirty="0"/>
              <a:t>• Develop a basic epidemic preparedness and response plan to address those potential impacts</a:t>
            </a:r>
          </a:p>
          <a:p>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3</a:t>
            </a:fld>
            <a:endParaRPr lang="en-US" dirty="0"/>
          </a:p>
        </p:txBody>
      </p:sp>
    </p:spTree>
    <p:extLst>
      <p:ext uri="{BB962C8B-B14F-4D97-AF65-F5344CB8AC3E}">
        <p14:creationId xmlns:p14="http://schemas.microsoft.com/office/powerpoint/2010/main" val="4045129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a:latin typeface="Arial" pitchFamily="27" charset="0"/>
              </a:rPr>
              <a:t>	</a:t>
            </a:r>
            <a:r>
              <a:rPr lang="en-US" b="1" i="1" dirty="0">
                <a:latin typeface="+mn-lt"/>
              </a:rPr>
              <a:t>Note to Instructor:</a:t>
            </a:r>
            <a:r>
              <a:rPr lang="en-US" i="1" dirty="0">
                <a:latin typeface="+mn-lt"/>
              </a:rPr>
              <a:t> Refer students to Step 5 of the Epidemic Preparedness, Response and Recovery Plan template.</a:t>
            </a:r>
            <a:endParaRPr lang="en-US" dirty="0">
              <a:latin typeface="+mn-lt"/>
            </a:endParaRPr>
          </a:p>
          <a:p>
            <a:pPr eaLnBrk="1" hangingPunct="1"/>
            <a:r>
              <a:rPr lang="en-US" dirty="0">
                <a:latin typeface="+mn-lt"/>
              </a:rPr>
              <a:t>	Next, establish a crisis communications plan and revise it periodically. This plan includes identification of key contacts (with backups) who are inside, and possibly outside, your organization; a chain of communications,</a:t>
            </a:r>
            <a:r>
              <a:rPr lang="en-US" baseline="0" dirty="0">
                <a:latin typeface="+mn-lt"/>
              </a:rPr>
              <a:t> </a:t>
            </a:r>
            <a:r>
              <a:rPr lang="en-US" dirty="0">
                <a:latin typeface="+mn-lt"/>
              </a:rPr>
              <a:t>including commonly used suppliers and customers who provide</a:t>
            </a:r>
            <a:r>
              <a:rPr lang="en-US" baseline="0" dirty="0">
                <a:latin typeface="+mn-lt"/>
              </a:rPr>
              <a:t> or </a:t>
            </a:r>
            <a:r>
              <a:rPr lang="en-US" dirty="0">
                <a:latin typeface="+mn-lt"/>
              </a:rPr>
              <a:t>use essential resources; and processes for tracking and communicating business and employee status.</a:t>
            </a:r>
          </a:p>
          <a:p>
            <a:pPr eaLnBrk="1" hangingPunct="1"/>
            <a:r>
              <a:rPr lang="en-US" dirty="0">
                <a:latin typeface="+mn-lt"/>
              </a:rPr>
              <a:t>	Depending on your organization, Step 5 could become quite detailed – almost becoming a plan within a plan. The level of detail will be determined by your needs and priorities, the size of your organization and your role in the community.</a:t>
            </a:r>
          </a:p>
        </p:txBody>
      </p:sp>
      <p:sp>
        <p:nvSpPr>
          <p:cNvPr id="4" name="Slide Number Placeholder 3"/>
          <p:cNvSpPr>
            <a:spLocks noGrp="1"/>
          </p:cNvSpPr>
          <p:nvPr>
            <p:ph type="sldNum" sz="quarter" idx="10"/>
          </p:nvPr>
        </p:nvSpPr>
        <p:spPr/>
        <p:txBody>
          <a:bodyPr/>
          <a:lstStyle/>
          <a:p>
            <a:fld id="{B0B1207B-98E7-B24C-8E0F-94B1E1F87944}" type="slidenum">
              <a:rPr lang="en-US" smtClean="0"/>
              <a:t>30</a:t>
            </a:fld>
            <a:endParaRPr lang="en-US" dirty="0"/>
          </a:p>
        </p:txBody>
      </p:sp>
    </p:spTree>
    <p:extLst>
      <p:ext uri="{BB962C8B-B14F-4D97-AF65-F5344CB8AC3E}">
        <p14:creationId xmlns:p14="http://schemas.microsoft.com/office/powerpoint/2010/main" val="159085306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t>	In the crisis communications plan:</a:t>
            </a:r>
          </a:p>
          <a:p>
            <a:pPr eaLnBrk="1" hangingPunct="1"/>
            <a:r>
              <a:rPr lang="en-US" dirty="0"/>
              <a:t>•   Record contact information for people in your organization. Record all types of contact information, including home and cell phone numbers and personal</a:t>
            </a:r>
            <a:r>
              <a:rPr lang="en-US" baseline="0" dirty="0"/>
              <a:t> email addresses</a:t>
            </a:r>
            <a:r>
              <a:rPr lang="en-US" dirty="0"/>
              <a:t>. During an</a:t>
            </a:r>
            <a:r>
              <a:rPr lang="en-US" baseline="0" dirty="0"/>
              <a:t> epi</a:t>
            </a:r>
            <a:r>
              <a:rPr lang="en-US" dirty="0"/>
              <a:t>demic, some forms of communication may be delayed. People may need to</a:t>
            </a:r>
            <a:r>
              <a:rPr lang="en-US" baseline="0" dirty="0"/>
              <a:t> work from an off-site location.</a:t>
            </a:r>
            <a:endParaRPr lang="en-US" dirty="0"/>
          </a:p>
          <a:p>
            <a:pPr eaLnBrk="1" hangingPunct="1"/>
            <a:r>
              <a:rPr lang="en-US" dirty="0"/>
              <a:t>•   Develop contact information for key external contacts,</a:t>
            </a:r>
            <a:r>
              <a:rPr lang="en-US" baseline="0" dirty="0"/>
              <a:t> </a:t>
            </a:r>
            <a:r>
              <a:rPr lang="en-US" dirty="0"/>
              <a:t>including public health officials, emergency management agencies, Extension</a:t>
            </a:r>
            <a:r>
              <a:rPr lang="en-US" baseline="0" dirty="0"/>
              <a:t> Service,</a:t>
            </a:r>
            <a:r>
              <a:rPr lang="en-US" dirty="0"/>
              <a:t> key government agencies</a:t>
            </a:r>
            <a:r>
              <a:rPr lang="en-US" baseline="0" dirty="0"/>
              <a:t> and others. They</a:t>
            </a:r>
            <a:r>
              <a:rPr lang="en-US" dirty="0"/>
              <a:t> may be helpful in providing educational materials</a:t>
            </a:r>
            <a:r>
              <a:rPr lang="en-US" baseline="0" dirty="0"/>
              <a:t> and</a:t>
            </a:r>
            <a:r>
              <a:rPr lang="en-US" dirty="0"/>
              <a:t> emergency planning advice, or sharing tasks and duties when it comes to serving community members before, during or after an epidemic event.</a:t>
            </a:r>
          </a:p>
        </p:txBody>
      </p:sp>
      <p:sp>
        <p:nvSpPr>
          <p:cNvPr id="4" name="Slide Number Placeholder 3"/>
          <p:cNvSpPr>
            <a:spLocks noGrp="1"/>
          </p:cNvSpPr>
          <p:nvPr>
            <p:ph type="sldNum" sz="quarter" idx="10"/>
          </p:nvPr>
        </p:nvSpPr>
        <p:spPr/>
        <p:txBody>
          <a:bodyPr/>
          <a:lstStyle/>
          <a:p>
            <a:fld id="{B0B1207B-98E7-B24C-8E0F-94B1E1F87944}" type="slidenum">
              <a:rPr lang="en-US" smtClean="0"/>
              <a:t>31</a:t>
            </a:fld>
            <a:endParaRPr lang="en-US" dirty="0"/>
          </a:p>
        </p:txBody>
      </p:sp>
    </p:spTree>
    <p:extLst>
      <p:ext uri="{BB962C8B-B14F-4D97-AF65-F5344CB8AC3E}">
        <p14:creationId xmlns:p14="http://schemas.microsoft.com/office/powerpoint/2010/main" val="12999720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dirty="0">
                <a:latin typeface="Arial" pitchFamily="27" charset="0"/>
              </a:rPr>
              <a:t>	</a:t>
            </a:r>
            <a:r>
              <a:rPr lang="en-US" dirty="0">
                <a:latin typeface="+mn-lt"/>
              </a:rPr>
              <a:t>A crisis communications plan will provide the ability to maintain continuous communication during an epidemic with:</a:t>
            </a:r>
          </a:p>
          <a:p>
            <a:pPr eaLnBrk="1" hangingPunct="1"/>
            <a:r>
              <a:rPr lang="en-US" b="1" dirty="0">
                <a:latin typeface="+mn-lt"/>
              </a:rPr>
              <a:t>Employees</a:t>
            </a:r>
            <a:r>
              <a:rPr lang="en-US" b="1" baseline="0" dirty="0">
                <a:latin typeface="+mn-lt"/>
              </a:rPr>
              <a:t> and </a:t>
            </a:r>
            <a:r>
              <a:rPr lang="en-US" b="1" dirty="0">
                <a:latin typeface="+mn-lt"/>
              </a:rPr>
              <a:t>Volunteers:</a:t>
            </a:r>
            <a:r>
              <a:rPr lang="en-US" dirty="0">
                <a:latin typeface="+mn-lt"/>
              </a:rPr>
              <a:t> Be</a:t>
            </a:r>
            <a:r>
              <a:rPr lang="en-US" baseline="0" dirty="0">
                <a:latin typeface="+mn-lt"/>
              </a:rPr>
              <a:t> prepared to p</a:t>
            </a:r>
            <a:r>
              <a:rPr lang="en-US" dirty="0">
                <a:latin typeface="+mn-lt"/>
              </a:rPr>
              <a:t>rovide them with information on if, when and how to report during an</a:t>
            </a:r>
            <a:r>
              <a:rPr lang="en-US" baseline="0" dirty="0">
                <a:latin typeface="+mn-lt"/>
              </a:rPr>
              <a:t> epi</a:t>
            </a:r>
            <a:r>
              <a:rPr lang="en-US" dirty="0">
                <a:latin typeface="+mn-lt"/>
              </a:rPr>
              <a:t>demic. Set up a telephone call or texting tree, password-protected page on the organization website, an email alert or a call-in voice recording to communicate. Be clear on how their jobs or tasks may be affected.</a:t>
            </a:r>
          </a:p>
        </p:txBody>
      </p:sp>
      <p:sp>
        <p:nvSpPr>
          <p:cNvPr id="4" name="Slide Number Placeholder 3"/>
          <p:cNvSpPr>
            <a:spLocks noGrp="1"/>
          </p:cNvSpPr>
          <p:nvPr>
            <p:ph type="sldNum" sz="quarter" idx="10"/>
          </p:nvPr>
        </p:nvSpPr>
        <p:spPr/>
        <p:txBody>
          <a:bodyPr/>
          <a:lstStyle/>
          <a:p>
            <a:fld id="{B0B1207B-98E7-B24C-8E0F-94B1E1F87944}" type="slidenum">
              <a:rPr lang="en-US" smtClean="0"/>
              <a:t>32</a:t>
            </a:fld>
            <a:endParaRPr lang="en-US" dirty="0"/>
          </a:p>
        </p:txBody>
      </p:sp>
    </p:spTree>
    <p:extLst>
      <p:ext uri="{BB962C8B-B14F-4D97-AF65-F5344CB8AC3E}">
        <p14:creationId xmlns:p14="http://schemas.microsoft.com/office/powerpoint/2010/main" val="29586694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mn-lt"/>
              </a:rPr>
              <a:t>	Organization Leaders:</a:t>
            </a:r>
            <a:r>
              <a:rPr lang="en-US" dirty="0">
                <a:latin typeface="+mn-lt"/>
              </a:rPr>
              <a:t> Equip organization leaders with information needed for the protection of employees, members, volunteers and vendors. This might include</a:t>
            </a:r>
            <a:r>
              <a:rPr lang="en-US" baseline="0" dirty="0">
                <a:latin typeface="+mn-lt"/>
              </a:rPr>
              <a:t> the location of temporary services, alternative contact information for staff or alternate ways of conducting business, such as a payroll or bookkeeping service.</a:t>
            </a:r>
            <a:endParaRPr lang="en-US" dirty="0">
              <a:latin typeface="+mn-lt"/>
            </a:endParaRPr>
          </a:p>
        </p:txBody>
      </p:sp>
      <p:sp>
        <p:nvSpPr>
          <p:cNvPr id="4" name="Slide Number Placeholder 3"/>
          <p:cNvSpPr>
            <a:spLocks noGrp="1"/>
          </p:cNvSpPr>
          <p:nvPr>
            <p:ph type="sldNum" sz="quarter" idx="10"/>
          </p:nvPr>
        </p:nvSpPr>
        <p:spPr/>
        <p:txBody>
          <a:bodyPr/>
          <a:lstStyle/>
          <a:p>
            <a:fld id="{B0B1207B-98E7-B24C-8E0F-94B1E1F87944}" type="slidenum">
              <a:rPr lang="en-US" smtClean="0"/>
              <a:t>33</a:t>
            </a:fld>
            <a:endParaRPr lang="en-US" dirty="0"/>
          </a:p>
        </p:txBody>
      </p:sp>
    </p:spTree>
    <p:extLst>
      <p:ext uri="{BB962C8B-B14F-4D97-AF65-F5344CB8AC3E}">
        <p14:creationId xmlns:p14="http://schemas.microsoft.com/office/powerpoint/2010/main" val="15664495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mn-lt"/>
              </a:rPr>
              <a:t>	Organization Members:</a:t>
            </a:r>
            <a:r>
              <a:rPr lang="en-US" dirty="0">
                <a:latin typeface="+mn-lt"/>
              </a:rPr>
              <a:t> Update your members on how regular services have been changed to accommodate the epidemic situation. Set up a list of local media contacts that could help you facilitate the delivery of important messages. If possible, set up a designated web page or social media account that would announce available</a:t>
            </a:r>
            <a:r>
              <a:rPr lang="en-US" baseline="0" dirty="0">
                <a:latin typeface="+mn-lt"/>
              </a:rPr>
              <a:t> or </a:t>
            </a:r>
            <a:r>
              <a:rPr lang="en-US" dirty="0">
                <a:latin typeface="+mn-lt"/>
              </a:rPr>
              <a:t>changed services and list ways members could help.</a:t>
            </a:r>
          </a:p>
          <a:p>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34</a:t>
            </a:fld>
            <a:endParaRPr lang="en-US" dirty="0"/>
          </a:p>
        </p:txBody>
      </p:sp>
    </p:spTree>
    <p:extLst>
      <p:ext uri="{BB962C8B-B14F-4D97-AF65-F5344CB8AC3E}">
        <p14:creationId xmlns:p14="http://schemas.microsoft.com/office/powerpoint/2010/main" val="418896541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mn-lt"/>
              </a:rPr>
              <a:t>	Public:</a:t>
            </a:r>
            <a:r>
              <a:rPr lang="en-US" dirty="0">
                <a:latin typeface="+mn-lt"/>
              </a:rPr>
              <a:t> It may be important for your organization to update the public, with calm assurance, that all resources are being used to protect staff, organizational members and the community. If applicable to your organization, clearly communicate the plans that are in place for assistance during an</a:t>
            </a:r>
            <a:r>
              <a:rPr lang="en-US" baseline="0" dirty="0">
                <a:latin typeface="+mn-lt"/>
              </a:rPr>
              <a:t> epi</a:t>
            </a:r>
            <a:r>
              <a:rPr lang="en-US" dirty="0">
                <a:latin typeface="+mn-lt"/>
              </a:rPr>
              <a:t>demic.</a:t>
            </a:r>
          </a:p>
        </p:txBody>
      </p:sp>
      <p:sp>
        <p:nvSpPr>
          <p:cNvPr id="4" name="Slide Number Placeholder 3"/>
          <p:cNvSpPr>
            <a:spLocks noGrp="1"/>
          </p:cNvSpPr>
          <p:nvPr>
            <p:ph type="sldNum" sz="quarter" idx="10"/>
          </p:nvPr>
        </p:nvSpPr>
        <p:spPr/>
        <p:txBody>
          <a:bodyPr/>
          <a:lstStyle/>
          <a:p>
            <a:fld id="{B0B1207B-98E7-B24C-8E0F-94B1E1F87944}" type="slidenum">
              <a:rPr lang="en-US" smtClean="0"/>
              <a:t>35</a:t>
            </a:fld>
            <a:endParaRPr lang="en-US" dirty="0"/>
          </a:p>
        </p:txBody>
      </p:sp>
    </p:spTree>
    <p:extLst>
      <p:ext uri="{BB962C8B-B14F-4D97-AF65-F5344CB8AC3E}">
        <p14:creationId xmlns:p14="http://schemas.microsoft.com/office/powerpoint/2010/main" val="205472790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mn-lt"/>
              </a:rPr>
              <a:t>	Government: </a:t>
            </a:r>
            <a:r>
              <a:rPr lang="en-US" dirty="0">
                <a:latin typeface="+mn-lt"/>
              </a:rPr>
              <a:t>Tell local officials what your organization is prepared to do to help in responding to a</a:t>
            </a:r>
            <a:r>
              <a:rPr lang="en-US" baseline="0" dirty="0">
                <a:latin typeface="+mn-lt"/>
              </a:rPr>
              <a:t>n epidemic</a:t>
            </a:r>
            <a:r>
              <a:rPr lang="en-US" dirty="0">
                <a:latin typeface="+mn-lt"/>
              </a:rPr>
              <a:t>. Also, communicate with local, state and federal authorities about</a:t>
            </a:r>
            <a:r>
              <a:rPr lang="en-US" baseline="0" dirty="0">
                <a:latin typeface="+mn-lt"/>
              </a:rPr>
              <a:t> </a:t>
            </a:r>
            <a:r>
              <a:rPr lang="en-US" dirty="0">
                <a:latin typeface="+mn-lt"/>
              </a:rPr>
              <a:t>what emergency assistance is needed for you to continue essential daily activities and services.</a:t>
            </a:r>
          </a:p>
        </p:txBody>
      </p:sp>
      <p:sp>
        <p:nvSpPr>
          <p:cNvPr id="4" name="Slide Number Placeholder 3"/>
          <p:cNvSpPr>
            <a:spLocks noGrp="1"/>
          </p:cNvSpPr>
          <p:nvPr>
            <p:ph type="sldNum" sz="quarter" idx="10"/>
          </p:nvPr>
        </p:nvSpPr>
        <p:spPr/>
        <p:txBody>
          <a:bodyPr/>
          <a:lstStyle/>
          <a:p>
            <a:fld id="{B0B1207B-98E7-B24C-8E0F-94B1E1F87944}" type="slidenum">
              <a:rPr lang="en-US" smtClean="0"/>
              <a:t>36</a:t>
            </a:fld>
            <a:endParaRPr lang="en-US" dirty="0"/>
          </a:p>
        </p:txBody>
      </p:sp>
    </p:spTree>
    <p:extLst>
      <p:ext uri="{BB962C8B-B14F-4D97-AF65-F5344CB8AC3E}">
        <p14:creationId xmlns:p14="http://schemas.microsoft.com/office/powerpoint/2010/main" val="18889026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dirty="0">
                <a:latin typeface="+mn-lt"/>
              </a:rPr>
              <a:t>	Vendors:</a:t>
            </a:r>
            <a:r>
              <a:rPr lang="en-US" dirty="0">
                <a:latin typeface="+mn-lt"/>
              </a:rPr>
              <a:t> Contact any company with which you conduct regular business on how common activities may have to be changed. Maintain an up-to-date contact list for all vendors.</a:t>
            </a:r>
          </a:p>
        </p:txBody>
      </p:sp>
      <p:sp>
        <p:nvSpPr>
          <p:cNvPr id="4" name="Slide Number Placeholder 3"/>
          <p:cNvSpPr>
            <a:spLocks noGrp="1"/>
          </p:cNvSpPr>
          <p:nvPr>
            <p:ph type="sldNum" sz="quarter" idx="10"/>
          </p:nvPr>
        </p:nvSpPr>
        <p:spPr/>
        <p:txBody>
          <a:bodyPr/>
          <a:lstStyle/>
          <a:p>
            <a:fld id="{B0B1207B-98E7-B24C-8E0F-94B1E1F87944}" type="slidenum">
              <a:rPr lang="en-US" smtClean="0"/>
              <a:t>37</a:t>
            </a:fld>
            <a:endParaRPr lang="en-US" dirty="0"/>
          </a:p>
        </p:txBody>
      </p:sp>
    </p:spTree>
    <p:extLst>
      <p:ext uri="{BB962C8B-B14F-4D97-AF65-F5344CB8AC3E}">
        <p14:creationId xmlns:p14="http://schemas.microsoft.com/office/powerpoint/2010/main" val="146709608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a:latin typeface="Arial" pitchFamily="27" charset="0"/>
              </a:rPr>
              <a:t>	</a:t>
            </a:r>
            <a:r>
              <a:rPr lang="en-US" b="1" i="1" dirty="0">
                <a:latin typeface="+mn-lt"/>
              </a:rPr>
              <a:t>Note to Instructor:</a:t>
            </a:r>
            <a:r>
              <a:rPr lang="en-US" i="1" dirty="0">
                <a:latin typeface="+mn-lt"/>
              </a:rPr>
              <a:t> Refer participants to Step</a:t>
            </a:r>
            <a:r>
              <a:rPr lang="en-US" i="1" baseline="0" dirty="0">
                <a:latin typeface="+mn-lt"/>
              </a:rPr>
              <a:t> 6</a:t>
            </a:r>
            <a:r>
              <a:rPr lang="en-US" i="1" dirty="0">
                <a:latin typeface="+mn-lt"/>
              </a:rPr>
              <a:t> of the Epidemic Preparedness, Response and Recovery Plan template.</a:t>
            </a:r>
            <a:endParaRPr lang="en-US" dirty="0">
              <a:latin typeface="+mn-lt"/>
            </a:endParaRPr>
          </a:p>
          <a:p>
            <a:pPr eaLnBrk="1" hangingPunct="1"/>
            <a:r>
              <a:rPr lang="en-US" dirty="0">
                <a:latin typeface="+mn-lt"/>
              </a:rPr>
              <a:t>	Identify people with</a:t>
            </a:r>
            <a:r>
              <a:rPr lang="en-US" baseline="0" dirty="0">
                <a:latin typeface="+mn-lt"/>
              </a:rPr>
              <a:t> special</a:t>
            </a:r>
            <a:r>
              <a:rPr lang="en-US" dirty="0">
                <a:latin typeface="+mn-lt"/>
              </a:rPr>
              <a:t> needs, such as elderly, disabled, homeless, low-income populations, limited English speakers</a:t>
            </a:r>
            <a:r>
              <a:rPr lang="en-US" baseline="0" dirty="0">
                <a:latin typeface="+mn-lt"/>
              </a:rPr>
              <a:t> or</a:t>
            </a:r>
            <a:r>
              <a:rPr lang="en-US" dirty="0">
                <a:latin typeface="+mn-lt"/>
              </a:rPr>
              <a:t> reading/learning impaired, and include their needs in your preparedness, response and recovery plans.</a:t>
            </a:r>
          </a:p>
          <a:p>
            <a:pPr eaLnBrk="1" hangingPunct="1"/>
            <a:r>
              <a:rPr lang="en-US" dirty="0">
                <a:latin typeface="+mn-lt"/>
              </a:rPr>
              <a:t>	Using the template to collect individuals’ information, it may be possible to develop a community outreach</a:t>
            </a:r>
            <a:r>
              <a:rPr lang="en-US" baseline="0" dirty="0">
                <a:latin typeface="+mn-lt"/>
              </a:rPr>
              <a:t> </a:t>
            </a:r>
            <a:r>
              <a:rPr lang="en-US" dirty="0">
                <a:latin typeface="+mn-lt"/>
              </a:rPr>
              <a:t>program that includes: </a:t>
            </a:r>
          </a:p>
          <a:p>
            <a:pPr eaLnBrk="1" hangingPunct="1"/>
            <a:r>
              <a:rPr lang="en-US" dirty="0">
                <a:latin typeface="+mn-lt"/>
              </a:rPr>
              <a:t>•   A list of people with special needs that your organization is prepared to assist during an</a:t>
            </a:r>
            <a:r>
              <a:rPr lang="en-US" baseline="0" dirty="0">
                <a:latin typeface="+mn-lt"/>
              </a:rPr>
              <a:t> epi</a:t>
            </a:r>
            <a:r>
              <a:rPr lang="en-US" dirty="0">
                <a:latin typeface="+mn-lt"/>
              </a:rPr>
              <a:t>demic.</a:t>
            </a:r>
          </a:p>
          <a:p>
            <a:pPr eaLnBrk="1" hangingPunct="1"/>
            <a:r>
              <a:rPr lang="en-US" dirty="0">
                <a:latin typeface="+mn-lt"/>
              </a:rPr>
              <a:t>•   A list of volunteers who are willing to participate in this outreach</a:t>
            </a:r>
            <a:r>
              <a:rPr lang="en-US" baseline="0" dirty="0">
                <a:latin typeface="+mn-lt"/>
              </a:rPr>
              <a:t> initiative</a:t>
            </a:r>
            <a:r>
              <a:rPr lang="en-US" dirty="0">
                <a:latin typeface="+mn-lt"/>
              </a:rPr>
              <a:t>.</a:t>
            </a:r>
          </a:p>
          <a:p>
            <a:pPr eaLnBrk="1" hangingPunct="1"/>
            <a:r>
              <a:rPr lang="en-US" dirty="0">
                <a:latin typeface="+mn-lt"/>
              </a:rPr>
              <a:t>•   Procedures and a protocol for volunteers to maintain contact with the special needs population during the outbreak, making sure that these people receive the information and assistance they need.</a:t>
            </a:r>
          </a:p>
        </p:txBody>
      </p:sp>
      <p:sp>
        <p:nvSpPr>
          <p:cNvPr id="4" name="Slide Number Placeholder 3"/>
          <p:cNvSpPr>
            <a:spLocks noGrp="1"/>
          </p:cNvSpPr>
          <p:nvPr>
            <p:ph type="sldNum" sz="quarter" idx="10"/>
          </p:nvPr>
        </p:nvSpPr>
        <p:spPr/>
        <p:txBody>
          <a:bodyPr/>
          <a:lstStyle/>
          <a:p>
            <a:fld id="{B0B1207B-98E7-B24C-8E0F-94B1E1F87944}" type="slidenum">
              <a:rPr lang="en-US" smtClean="0"/>
              <a:t>38</a:t>
            </a:fld>
            <a:endParaRPr lang="en-US" dirty="0"/>
          </a:p>
        </p:txBody>
      </p:sp>
    </p:spTree>
    <p:extLst>
      <p:ext uri="{BB962C8B-B14F-4D97-AF65-F5344CB8AC3E}">
        <p14:creationId xmlns:p14="http://schemas.microsoft.com/office/powerpoint/2010/main" val="808952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a:latin typeface="Arial" pitchFamily="27" charset="0"/>
              </a:rPr>
              <a:t>	</a:t>
            </a:r>
            <a:r>
              <a:rPr lang="en-US" b="1" i="1" dirty="0">
                <a:latin typeface="+mn-lt"/>
              </a:rPr>
              <a:t>Note to Instructor:</a:t>
            </a:r>
            <a:r>
              <a:rPr lang="en-US" i="1" dirty="0">
                <a:latin typeface="+mn-lt"/>
              </a:rPr>
              <a:t> Refer students to Step</a:t>
            </a:r>
            <a:r>
              <a:rPr lang="en-US" i="1" baseline="0" dirty="0">
                <a:latin typeface="+mn-lt"/>
              </a:rPr>
              <a:t> 7</a:t>
            </a:r>
            <a:r>
              <a:rPr lang="en-US" i="1" dirty="0">
                <a:latin typeface="+mn-lt"/>
              </a:rPr>
              <a:t> of the Epidemic Preparedness, Response and Recovery Plan template.</a:t>
            </a:r>
          </a:p>
          <a:p>
            <a:pPr eaLnBrk="1" hangingPunct="1"/>
            <a:r>
              <a:rPr lang="en-US" dirty="0">
                <a:latin typeface="+mn-lt"/>
              </a:rPr>
              <a:t>	Delegate to an appropriate person(s) the responsibility to contact other local government and/or service organizations to determine what plans they already have in place. This will help to understand others’ capabilities and coordinate your epidemic preparedness, response and recovery efforts during planning.</a:t>
            </a:r>
          </a:p>
          <a:p>
            <a:pPr eaLnBrk="1" hangingPunct="1"/>
            <a:r>
              <a:rPr lang="en-US" dirty="0">
                <a:latin typeface="+mn-lt"/>
              </a:rPr>
              <a:t>	For example, your facilities may be needed as a vaccination clinic, a food pantry or perhaps even an overflow health care or hospital facility. Additionally, there may be needs and opportunities for expanded community outreach involvement using volunteers to serve the communities in a variety of different roles,</a:t>
            </a:r>
            <a:r>
              <a:rPr lang="en-US" baseline="0" dirty="0">
                <a:latin typeface="+mn-lt"/>
              </a:rPr>
              <a:t> such as</a:t>
            </a:r>
            <a:r>
              <a:rPr lang="en-US" dirty="0">
                <a:latin typeface="+mn-lt"/>
              </a:rPr>
              <a:t> the delivery of food and other essential supplies to flu-quarantined families. </a:t>
            </a:r>
          </a:p>
          <a:p>
            <a:pPr eaLnBrk="1" hangingPunct="1"/>
            <a:r>
              <a:rPr lang="en-US" dirty="0">
                <a:latin typeface="+mn-lt"/>
              </a:rPr>
              <a:t>	But before exploring such needs and opportunities with external organizations and agencies, assess and define the scope and nature of your organization’s potential involvement in community outreach activities.</a:t>
            </a:r>
          </a:p>
        </p:txBody>
      </p:sp>
      <p:sp>
        <p:nvSpPr>
          <p:cNvPr id="4" name="Slide Number Placeholder 3"/>
          <p:cNvSpPr>
            <a:spLocks noGrp="1"/>
          </p:cNvSpPr>
          <p:nvPr>
            <p:ph type="sldNum" sz="quarter" idx="10"/>
          </p:nvPr>
        </p:nvSpPr>
        <p:spPr/>
        <p:txBody>
          <a:bodyPr/>
          <a:lstStyle/>
          <a:p>
            <a:fld id="{B0B1207B-98E7-B24C-8E0F-94B1E1F87944}" type="slidenum">
              <a:rPr lang="en-US" smtClean="0"/>
              <a:t>39</a:t>
            </a:fld>
            <a:endParaRPr lang="en-US" dirty="0"/>
          </a:p>
        </p:txBody>
      </p:sp>
    </p:spTree>
    <p:extLst>
      <p:ext uri="{BB962C8B-B14F-4D97-AF65-F5344CB8AC3E}">
        <p14:creationId xmlns:p14="http://schemas.microsoft.com/office/powerpoint/2010/main" val="2101627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With high levels of illness and death, a</a:t>
            </a:r>
            <a:r>
              <a:rPr lang="en-US" baseline="0" dirty="0"/>
              <a:t>n epidemic</a:t>
            </a:r>
            <a:r>
              <a:rPr lang="en-US" dirty="0"/>
              <a:t> brings temporary social disruption and economic loss. For instance, delivery</a:t>
            </a:r>
            <a:r>
              <a:rPr lang="en-US" baseline="0" dirty="0"/>
              <a:t> of </a:t>
            </a:r>
            <a:r>
              <a:rPr lang="en-US" dirty="0"/>
              <a:t>materials and resources normally sent to your community could be halted due to a lack of labor in the transportation industry. Everyday life in your community could be disrupted because so many people in so many places become seriously ill at the same time.</a:t>
            </a:r>
            <a:endParaRPr lang="en-US" baseline="0" dirty="0"/>
          </a:p>
        </p:txBody>
      </p:sp>
      <p:sp>
        <p:nvSpPr>
          <p:cNvPr id="4" name="Slide Number Placeholder 3"/>
          <p:cNvSpPr>
            <a:spLocks noGrp="1"/>
          </p:cNvSpPr>
          <p:nvPr>
            <p:ph type="sldNum" sz="quarter" idx="10"/>
          </p:nvPr>
        </p:nvSpPr>
        <p:spPr/>
        <p:txBody>
          <a:bodyPr/>
          <a:lstStyle/>
          <a:p>
            <a:fld id="{B0B1207B-98E7-B24C-8E0F-94B1E1F87944}" type="slidenum">
              <a:rPr lang="en-US" smtClean="0"/>
              <a:t>4</a:t>
            </a:fld>
            <a:endParaRPr lang="en-US" dirty="0"/>
          </a:p>
        </p:txBody>
      </p:sp>
    </p:spTree>
    <p:extLst>
      <p:ext uri="{BB962C8B-B14F-4D97-AF65-F5344CB8AC3E}">
        <p14:creationId xmlns:p14="http://schemas.microsoft.com/office/powerpoint/2010/main" val="11353369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b="1" i="1" dirty="0">
                <a:latin typeface="Arial" pitchFamily="27" charset="0"/>
              </a:rPr>
              <a:t>	</a:t>
            </a:r>
            <a:r>
              <a:rPr lang="en-US" b="1" i="1" dirty="0">
                <a:latin typeface="+mn-lt"/>
              </a:rPr>
              <a:t>Note to Instructor:</a:t>
            </a:r>
            <a:r>
              <a:rPr lang="en-US" i="1" dirty="0">
                <a:latin typeface="+mn-lt"/>
              </a:rPr>
              <a:t> Refer students to Step</a:t>
            </a:r>
            <a:r>
              <a:rPr lang="en-US" i="1" baseline="0" dirty="0">
                <a:latin typeface="+mn-lt"/>
              </a:rPr>
              <a:t> 8</a:t>
            </a:r>
            <a:r>
              <a:rPr lang="en-US" i="1" dirty="0">
                <a:latin typeface="+mn-lt"/>
              </a:rPr>
              <a:t> of the Epidemic Preparedness, Response and Recovery Plan template.</a:t>
            </a:r>
            <a:endParaRPr lang="en-US" dirty="0">
              <a:latin typeface="+mn-lt"/>
            </a:endParaRPr>
          </a:p>
          <a:p>
            <a:pPr eaLnBrk="1" hangingPunct="1"/>
            <a:r>
              <a:rPr lang="en-US" dirty="0">
                <a:latin typeface="+mn-lt"/>
              </a:rPr>
              <a:t>	Share information about your epidemic preparedness,</a:t>
            </a:r>
            <a:r>
              <a:rPr lang="en-US" baseline="0" dirty="0">
                <a:latin typeface="+mn-lt"/>
              </a:rPr>
              <a:t> </a:t>
            </a:r>
            <a:r>
              <a:rPr lang="en-US" dirty="0">
                <a:latin typeface="+mn-lt"/>
              </a:rPr>
              <a:t>response and recovery plan with staff, organizational members</a:t>
            </a:r>
            <a:r>
              <a:rPr lang="en-US" baseline="0" dirty="0">
                <a:latin typeface="+mn-lt"/>
              </a:rPr>
              <a:t> and</a:t>
            </a:r>
            <a:r>
              <a:rPr lang="en-US" dirty="0">
                <a:latin typeface="+mn-lt"/>
              </a:rPr>
              <a:t> volunteers, and external agencies/organizations in the communities that you serve.</a:t>
            </a:r>
          </a:p>
          <a:p>
            <a:pPr eaLnBrk="1" hangingPunct="1"/>
            <a:r>
              <a:rPr lang="en-US" dirty="0">
                <a:latin typeface="+mn-lt"/>
              </a:rPr>
              <a:t>	Some of you may have an established network among organizations in your community. If not, epidemic preparedness planning is an excellent activity to spur the creation of this type of network. Though many emergency response capabilities may be similar among community-based organizations, many are unique. For example, some organizations may focus on providing shelter or food. By sharing your plan with other community-based organizations, all of you will strengthen your response and aid to your community.</a:t>
            </a:r>
          </a:p>
          <a:p>
            <a:pPr eaLnBrk="1" hangingPunct="1"/>
            <a:r>
              <a:rPr lang="en-US" dirty="0">
                <a:latin typeface="+mn-lt"/>
              </a:rPr>
              <a:t>	You may want to make copies of your plan to give to intended recipients or post it on your website and refer specified individuals to it.</a:t>
            </a:r>
          </a:p>
        </p:txBody>
      </p:sp>
      <p:sp>
        <p:nvSpPr>
          <p:cNvPr id="4" name="Slide Number Placeholder 3"/>
          <p:cNvSpPr>
            <a:spLocks noGrp="1"/>
          </p:cNvSpPr>
          <p:nvPr>
            <p:ph type="sldNum" sz="quarter" idx="10"/>
          </p:nvPr>
        </p:nvSpPr>
        <p:spPr/>
        <p:txBody>
          <a:bodyPr/>
          <a:lstStyle/>
          <a:p>
            <a:fld id="{B0B1207B-98E7-B24C-8E0F-94B1E1F87944}" type="slidenum">
              <a:rPr lang="en-US" smtClean="0"/>
              <a:t>40</a:t>
            </a:fld>
            <a:endParaRPr lang="en-US" dirty="0"/>
          </a:p>
        </p:txBody>
      </p:sp>
    </p:spTree>
    <p:extLst>
      <p:ext uri="{BB962C8B-B14F-4D97-AF65-F5344CB8AC3E}">
        <p14:creationId xmlns:p14="http://schemas.microsoft.com/office/powerpoint/2010/main" val="4188211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a:t>	</a:t>
            </a:r>
            <a:r>
              <a:rPr lang="en-US" b="1" i="1" dirty="0"/>
              <a:t>Note to Instructor: </a:t>
            </a:r>
            <a:r>
              <a:rPr lang="en-US" i="1" dirty="0"/>
              <a:t>Refer students to Record of Changes in the Epidemic Preparedness, Response and Recovery Plan template.</a:t>
            </a:r>
          </a:p>
          <a:p>
            <a:r>
              <a:rPr lang="en-US" dirty="0"/>
              <a:t>	Your completed plan is not a stagnant document. It should be reviewed at least twice</a:t>
            </a:r>
            <a:r>
              <a:rPr lang="en-US" baseline="0" dirty="0"/>
              <a:t> a year</a:t>
            </a:r>
            <a:r>
              <a:rPr lang="en-US" dirty="0"/>
              <a:t> and updated with new information as it becomes available.</a:t>
            </a:r>
          </a:p>
          <a:p>
            <a:r>
              <a:rPr lang="en-US" dirty="0"/>
              <a:t>	Set aside time to practice your plan. Making this effort will help identify where some weaknesses or flaws exist before an</a:t>
            </a:r>
            <a:r>
              <a:rPr lang="en-US" baseline="0" dirty="0"/>
              <a:t> epi</a:t>
            </a:r>
            <a:r>
              <a:rPr lang="en-US" dirty="0"/>
              <a:t>demic hits and efforts become critical. When changes are made, note the date of change and who made the change. </a:t>
            </a:r>
          </a:p>
          <a:p>
            <a:r>
              <a:rPr lang="en-US" dirty="0"/>
              <a:t>	If an epidemic occurs in your community, it is especially important that afterwards your organization reviews and revises your plan. What went well? What could be done better? Putting your plan to the test is the best way to find areas for improvement.</a:t>
            </a:r>
          </a:p>
        </p:txBody>
      </p:sp>
      <p:sp>
        <p:nvSpPr>
          <p:cNvPr id="4" name="Slide Number Placeholder 3"/>
          <p:cNvSpPr>
            <a:spLocks noGrp="1"/>
          </p:cNvSpPr>
          <p:nvPr>
            <p:ph type="sldNum" sz="quarter" idx="10"/>
          </p:nvPr>
        </p:nvSpPr>
        <p:spPr/>
        <p:txBody>
          <a:bodyPr/>
          <a:lstStyle/>
          <a:p>
            <a:fld id="{B0B1207B-98E7-B24C-8E0F-94B1E1F87944}" type="slidenum">
              <a:rPr lang="en-US" smtClean="0"/>
              <a:t>41</a:t>
            </a:fld>
            <a:endParaRPr lang="en-US" dirty="0"/>
          </a:p>
        </p:txBody>
      </p:sp>
    </p:spTree>
    <p:extLst>
      <p:ext uri="{BB962C8B-B14F-4D97-AF65-F5344CB8AC3E}">
        <p14:creationId xmlns:p14="http://schemas.microsoft.com/office/powerpoint/2010/main" val="8295873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a:t>
            </a:r>
            <a:r>
              <a:rPr lang="en-US" baseline="0" dirty="0"/>
              <a:t>t this point, developing an epidemic preparedness plan may seem like a daunting and impossible task. It is neither. Approach the process systematically and in small chunks. The hope is that you never have to use the plan, but the work you do now will be invaluable in the event of a widespread epidemic.</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42</a:t>
            </a:fld>
            <a:endParaRPr lang="en-US" dirty="0"/>
          </a:p>
        </p:txBody>
      </p:sp>
    </p:spTree>
    <p:extLst>
      <p:ext uri="{BB962C8B-B14F-4D97-AF65-F5344CB8AC3E}">
        <p14:creationId xmlns:p14="http://schemas.microsoft.com/office/powerpoint/2010/main" val="209966208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43</a:t>
            </a:fld>
            <a:endParaRPr lang="en-US" dirty="0"/>
          </a:p>
        </p:txBody>
      </p:sp>
    </p:spTree>
    <p:extLst>
      <p:ext uri="{BB962C8B-B14F-4D97-AF65-F5344CB8AC3E}">
        <p14:creationId xmlns:p14="http://schemas.microsoft.com/office/powerpoint/2010/main" val="301916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Every community will have challenges and struggles as they face the epidemic among the families that live and work there. If epidemic influenza swept across the U.S., communities would be faced with a smaller workforce, increased need for healthcare and other disruptions to daily</a:t>
            </a:r>
            <a:r>
              <a:rPr lang="en-US" baseline="0" dirty="0"/>
              <a:t> life.</a:t>
            </a:r>
            <a:r>
              <a:rPr lang="en-US" dirty="0"/>
              <a:t> These types of issues and challenges would be the same or similar, no matter the location. Let’s look at some.</a:t>
            </a:r>
          </a:p>
        </p:txBody>
      </p:sp>
      <p:sp>
        <p:nvSpPr>
          <p:cNvPr id="4" name="Slide Number Placeholder 3"/>
          <p:cNvSpPr>
            <a:spLocks noGrp="1"/>
          </p:cNvSpPr>
          <p:nvPr>
            <p:ph type="sldNum" sz="quarter" idx="10"/>
          </p:nvPr>
        </p:nvSpPr>
        <p:spPr/>
        <p:txBody>
          <a:bodyPr/>
          <a:lstStyle/>
          <a:p>
            <a:fld id="{B0B1207B-98E7-B24C-8E0F-94B1E1F87944}" type="slidenum">
              <a:rPr lang="en-US" smtClean="0"/>
              <a:t>5</a:t>
            </a:fld>
            <a:endParaRPr lang="en-US" dirty="0"/>
          </a:p>
        </p:txBody>
      </p:sp>
    </p:spTree>
    <p:extLst>
      <p:ext uri="{BB962C8B-B14F-4D97-AF65-F5344CB8AC3E}">
        <p14:creationId xmlns:p14="http://schemas.microsoft.com/office/powerpoint/2010/main" val="17617146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	</a:t>
            </a:r>
            <a:r>
              <a:rPr lang="en-US" sz="1200" kern="1200" dirty="0">
                <a:solidFill>
                  <a:schemeClr val="tx1"/>
                </a:solidFill>
                <a:effectLst/>
                <a:latin typeface="+mn-lt"/>
                <a:ea typeface="+mn-ea"/>
                <a:cs typeface="+mn-cs"/>
              </a:rPr>
              <a:t>The community's social framework might be disrupted, halting public gatherings in schools, businesses and houses of worship.</a:t>
            </a:r>
            <a:r>
              <a:rPr lang="en-US" sz="1200" kern="1200" baseline="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In addition, services, such as public transportation and food deliveries, may be halted.</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r>
              <a:rPr lang="en-US" dirty="0"/>
              <a:t>If staff are sick and can’t work, businesses may suffer economic losses.</a:t>
            </a:r>
          </a:p>
          <a:p>
            <a:pPr marL="0" marR="0" indent="0" algn="l" defTabSz="457200" rtl="0" eaLnBrk="1" fontAlgn="auto" latinLnBrk="0" hangingPunct="1">
              <a:lnSpc>
                <a:spcPct val="100000"/>
              </a:lnSpc>
              <a:spcBef>
                <a:spcPts val="0"/>
              </a:spcBef>
              <a:spcAft>
                <a:spcPts val="0"/>
              </a:spcAft>
              <a:buClrTx/>
              <a:buSzTx/>
              <a:buFontTx/>
              <a:buNone/>
              <a:tabLst/>
              <a:defRPr/>
            </a:pPr>
            <a:r>
              <a:rPr lang="en-US" dirty="0"/>
              <a:t>	All segments of local community life would be impacted, including your community organization.</a:t>
            </a:r>
          </a:p>
          <a:p>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6</a:t>
            </a:fld>
            <a:endParaRPr lang="en-US" dirty="0"/>
          </a:p>
        </p:txBody>
      </p:sp>
    </p:spTree>
    <p:extLst>
      <p:ext uri="{BB962C8B-B14F-4D97-AF65-F5344CB8AC3E}">
        <p14:creationId xmlns:p14="http://schemas.microsoft.com/office/powerpoint/2010/main" val="11987169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aseline="0" dirty="0"/>
              <a:t>	Let’s revisit the definition of an epidemic. It’s:</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Geographically isolated </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Increased presence </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Increased severity</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Changes in movement and susceptibility</a:t>
            </a:r>
          </a:p>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Arial"/>
                <a:ea typeface="+mn-ea"/>
                <a:cs typeface="+mn-cs"/>
              </a:rPr>
              <a:t>	A pandemic, such as COVID-19, happens when a new virus emerges so people have little to no pre-existing </a:t>
            </a:r>
            <a:r>
              <a:rPr kumimoji="0" lang="en-US" sz="2800" b="0" i="0" u="none" strike="noStrike" kern="1200" cap="none" spc="0" normalizeH="0" baseline="0" noProof="0">
                <a:ln>
                  <a:noFill/>
                </a:ln>
                <a:solidFill>
                  <a:prstClr val="white"/>
                </a:solidFill>
                <a:effectLst/>
                <a:uLnTx/>
                <a:uFillTx/>
                <a:latin typeface="Arial"/>
                <a:ea typeface="+mn-ea"/>
                <a:cs typeface="+mn-cs"/>
              </a:rPr>
              <a:t>immunity so it </a:t>
            </a:r>
            <a:r>
              <a:rPr kumimoji="0" lang="en-US" sz="2800" b="0" i="0" u="none" strike="noStrike" kern="1200" cap="none" spc="0" normalizeH="0" baseline="0" noProof="0" dirty="0">
                <a:ln>
                  <a:noFill/>
                </a:ln>
                <a:solidFill>
                  <a:prstClr val="white"/>
                </a:solidFill>
                <a:effectLst/>
                <a:uLnTx/>
                <a:uFillTx/>
                <a:latin typeface="Arial"/>
                <a:ea typeface="+mn-ea"/>
                <a:cs typeface="+mn-cs"/>
              </a:rPr>
              <a:t>spreads worldwide.</a:t>
            </a:r>
          </a:p>
          <a:p>
            <a:pPr marL="0" indent="0">
              <a:buFontTx/>
              <a:buNone/>
            </a:pPr>
            <a:r>
              <a:rPr lang="en-US" sz="1200" i="1" baseline="0" dirty="0"/>
              <a:t>Reference: https://www.cdc.gov/ophss/csels/dsepd/ss1978/lesson1/section11.html</a:t>
            </a:r>
          </a:p>
        </p:txBody>
      </p:sp>
      <p:sp>
        <p:nvSpPr>
          <p:cNvPr id="4" name="Slide Number Placeholder 3"/>
          <p:cNvSpPr>
            <a:spLocks noGrp="1"/>
          </p:cNvSpPr>
          <p:nvPr>
            <p:ph type="sldNum" sz="quarter" idx="10"/>
          </p:nvPr>
        </p:nvSpPr>
        <p:spPr/>
        <p:txBody>
          <a:bodyPr/>
          <a:lstStyle/>
          <a:p>
            <a:fld id="{B0B1207B-98E7-B24C-8E0F-94B1E1F87944}" type="slidenum">
              <a:rPr lang="en-US" smtClean="0"/>
              <a:t>7</a:t>
            </a:fld>
            <a:endParaRPr lang="en-US" dirty="0"/>
          </a:p>
        </p:txBody>
      </p:sp>
    </p:spTree>
    <p:extLst>
      <p:ext uri="{BB962C8B-B14F-4D97-AF65-F5344CB8AC3E}">
        <p14:creationId xmlns:p14="http://schemas.microsoft.com/office/powerpoint/2010/main" val="15223372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In</a:t>
            </a:r>
            <a:r>
              <a:rPr lang="en-US" baseline="0" dirty="0"/>
              <a:t> an epidemic, many people will be affected, though some groups will be more likely to get sick. The most vulnerable populations often are young children, older adults and people with certain health conditions. </a:t>
            </a:r>
            <a:endParaRPr lang="en-US" dirty="0"/>
          </a:p>
          <a:p>
            <a:r>
              <a:rPr lang="en-US" dirty="0"/>
              <a:t>	Among working adults, an average of 20</a:t>
            </a:r>
            <a:r>
              <a:rPr lang="en-US" baseline="0" dirty="0"/>
              <a:t>%</a:t>
            </a:r>
            <a:r>
              <a:rPr lang="en-US" dirty="0"/>
              <a:t> could become ill during a community influenza outbreak. </a:t>
            </a:r>
            <a:endParaRPr lang="en-US" i="1" dirty="0"/>
          </a:p>
          <a:p>
            <a:r>
              <a:rPr lang="en-US" i="1" dirty="0"/>
              <a:t>Reference: Meltzer, M., Cox, N., Fukuda, K. (1999). “The Economic Impact of Pandemic Influenza in the United States: Priorities for Intervention.” Emerging Infectious Diseases. Volume 5, No. 5, September - October. http://www.ncbi.nlm.nih.gov/pmc/articles/PMC2627723/pdf/10511522.pdf</a:t>
            </a:r>
          </a:p>
          <a:p>
            <a:pPr marL="0" indent="0">
              <a:buFontTx/>
              <a:buNone/>
            </a:pPr>
            <a:endParaRPr lang="en-US" sz="1200" baseline="0" dirty="0"/>
          </a:p>
        </p:txBody>
      </p:sp>
      <p:sp>
        <p:nvSpPr>
          <p:cNvPr id="4" name="Slide Number Placeholder 3"/>
          <p:cNvSpPr>
            <a:spLocks noGrp="1"/>
          </p:cNvSpPr>
          <p:nvPr>
            <p:ph type="sldNum" sz="quarter" idx="10"/>
          </p:nvPr>
        </p:nvSpPr>
        <p:spPr/>
        <p:txBody>
          <a:bodyPr/>
          <a:lstStyle/>
          <a:p>
            <a:fld id="{B0B1207B-98E7-B24C-8E0F-94B1E1F87944}" type="slidenum">
              <a:rPr lang="en-US" smtClean="0"/>
              <a:t>8</a:t>
            </a:fld>
            <a:endParaRPr lang="en-US" dirty="0"/>
          </a:p>
        </p:txBody>
      </p:sp>
    </p:spTree>
    <p:extLst>
      <p:ext uri="{BB962C8B-B14F-4D97-AF65-F5344CB8AC3E}">
        <p14:creationId xmlns:p14="http://schemas.microsoft.com/office/powerpoint/2010/main" val="4284491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i="1" dirty="0"/>
              <a:t>	Note to Instructor:</a:t>
            </a:r>
            <a:r>
              <a:rPr lang="en-US" i="1" dirty="0"/>
              <a:t> Hand</a:t>
            </a:r>
            <a:r>
              <a:rPr lang="en-US" i="1" baseline="0" dirty="0"/>
              <a:t> out and r</a:t>
            </a:r>
            <a:r>
              <a:rPr lang="en-US" i="1" dirty="0"/>
              <a:t>efer participants to Handout 2.1. Give them time to brainstorm some answers specific to their organizations. Inform them that their answers to these questions will give them a starting point later when developing their specific plans. Discuss answers as a class.</a:t>
            </a:r>
            <a:endParaRPr lang="en-US" dirty="0"/>
          </a:p>
        </p:txBody>
      </p:sp>
      <p:sp>
        <p:nvSpPr>
          <p:cNvPr id="4" name="Slide Number Placeholder 3"/>
          <p:cNvSpPr>
            <a:spLocks noGrp="1"/>
          </p:cNvSpPr>
          <p:nvPr>
            <p:ph type="sldNum" sz="quarter" idx="10"/>
          </p:nvPr>
        </p:nvSpPr>
        <p:spPr/>
        <p:txBody>
          <a:bodyPr/>
          <a:lstStyle/>
          <a:p>
            <a:fld id="{B0B1207B-98E7-B24C-8E0F-94B1E1F87944}" type="slidenum">
              <a:rPr lang="en-US" smtClean="0"/>
              <a:t>9</a:t>
            </a:fld>
            <a:endParaRPr lang="en-US" dirty="0"/>
          </a:p>
        </p:txBody>
      </p:sp>
    </p:spTree>
    <p:extLst>
      <p:ext uri="{BB962C8B-B14F-4D97-AF65-F5344CB8AC3E}">
        <p14:creationId xmlns:p14="http://schemas.microsoft.com/office/powerpoint/2010/main" val="6177586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www.extension.org/floods" TargetMode="External"/><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4142850" y="2593496"/>
            <a:ext cx="5334813" cy="895910"/>
          </a:xfrm>
        </p:spPr>
        <p:txBody>
          <a:bodyPr anchor="t">
            <a:noAutofit/>
          </a:bodyPr>
          <a:lstStyle>
            <a:lvl1pPr algn="l">
              <a:defRPr sz="5400">
                <a:solidFill>
                  <a:srgbClr val="FFFFFF"/>
                </a:solidFill>
                <a:latin typeface="Calibri"/>
                <a:cs typeface="Calibri"/>
              </a:defRPr>
            </a:lvl1pPr>
          </a:lstStyle>
          <a:p>
            <a:r>
              <a:rPr lang="en-US" dirty="0"/>
              <a:t>Click to edit Master title style</a:t>
            </a:r>
          </a:p>
        </p:txBody>
      </p:sp>
      <p:sp>
        <p:nvSpPr>
          <p:cNvPr id="3" name="Date Placeholder 2"/>
          <p:cNvSpPr>
            <a:spLocks noGrp="1"/>
          </p:cNvSpPr>
          <p:nvPr>
            <p:ph type="dt" sz="half" idx="10"/>
          </p:nvPr>
        </p:nvSpPr>
        <p:spPr>
          <a:xfrm>
            <a:off x="6620435" y="6356350"/>
            <a:ext cx="2133600" cy="365125"/>
          </a:xfrm>
          <a:prstGeom prst="rect">
            <a:avLst/>
          </a:prstGeom>
        </p:spPr>
        <p:txBody>
          <a:bodyPr/>
          <a:lstStyle/>
          <a:p>
            <a:pPr>
              <a:defRPr/>
            </a:pPr>
            <a:fld id="{8232FB77-546F-6140-9907-1008A373849B}" type="datetime1">
              <a:rPr lang="en-US" smtClean="0"/>
              <a:pPr>
                <a:defRPr/>
              </a:pPr>
              <a:t>5/10/2020</a:t>
            </a:fld>
            <a:endParaRPr lang="en-US" dirty="0"/>
          </a:p>
        </p:txBody>
      </p:sp>
      <p:sp>
        <p:nvSpPr>
          <p:cNvPr id="4" name="Footer Placeholder 3"/>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229100" y="6356350"/>
            <a:ext cx="685800" cy="365125"/>
          </a:xfrm>
          <a:prstGeom prst="rect">
            <a:avLst/>
          </a:prstGeom>
        </p:spPr>
        <p:txBody>
          <a:bodyPr/>
          <a:lstStyle/>
          <a:p>
            <a:pPr>
              <a:defRPr/>
            </a:pPr>
            <a:fld id="{6A68AE5D-9F2B-2C4F-BBDC-02F81930A87C}" type="slidenum">
              <a:rPr lang="en-US" smtClean="0"/>
              <a:pPr>
                <a:defRPr/>
              </a:pPr>
              <a:t>‹#›</a:t>
            </a:fld>
            <a:endParaRPr lang="en-US" dirty="0"/>
          </a:p>
        </p:txBody>
      </p:sp>
      <p:pic>
        <p:nvPicPr>
          <p:cNvPr id="6" name="Picture 5"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728691" y="2240755"/>
            <a:ext cx="3190738" cy="1867645"/>
          </a:xfrm>
          <a:prstGeom prst="rect">
            <a:avLst/>
          </a:prstGeom>
        </p:spPr>
      </p:pic>
      <p:sp>
        <p:nvSpPr>
          <p:cNvPr id="7" name="Subtitle 6"/>
          <p:cNvSpPr>
            <a:spLocks noGrp="1"/>
          </p:cNvSpPr>
          <p:nvPr>
            <p:ph type="subTitle" idx="1" hasCustomPrompt="1"/>
          </p:nvPr>
        </p:nvSpPr>
        <p:spPr>
          <a:xfrm>
            <a:off x="4152372" y="3436083"/>
            <a:ext cx="4321474" cy="877824"/>
          </a:xfrm>
        </p:spPr>
        <p:txBody>
          <a:bodyPr>
            <a:normAutofit/>
          </a:bodyPr>
          <a:lstStyle>
            <a:lvl1pPr marL="0" indent="0">
              <a:buNone/>
              <a:defRPr baseline="0">
                <a:solidFill>
                  <a:schemeClr val="tx2"/>
                </a:solidFill>
              </a:defRPr>
            </a:lvl1pPr>
          </a:lstStyle>
          <a:p>
            <a:pPr algn="l"/>
            <a:r>
              <a:rPr lang="en-US" dirty="0">
                <a:solidFill>
                  <a:srgbClr val="FFFEF2"/>
                </a:solidFill>
                <a:effectLst/>
                <a:latin typeface="Calibri"/>
                <a:cs typeface="Calibri"/>
              </a:rPr>
              <a:t>Presenter and location of presentation</a:t>
            </a:r>
          </a:p>
        </p:txBody>
      </p:sp>
    </p:spTree>
    <p:extLst>
      <p:ext uri="{BB962C8B-B14F-4D97-AF65-F5344CB8AC3E}">
        <p14:creationId xmlns:p14="http://schemas.microsoft.com/office/powerpoint/2010/main" val="3745597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Left Picture Right Title NO LOGO">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a:ln>
            <a:solidFill>
              <a:srgbClr val="FFFEF2"/>
            </a:solidFill>
          </a:ln>
        </p:spPr>
        <p:txBody>
          <a:bodyPr anchor="b">
            <a:noAutofit/>
          </a:bodyPr>
          <a:lstStyle>
            <a:lvl1pPr algn="l">
              <a:defRPr sz="3600" b="0" kern="1200">
                <a:solidFill>
                  <a:srgbClr val="FFFEF2"/>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799853" y="2130552"/>
            <a:ext cx="3657600" cy="3584448"/>
          </a:xfrm>
          <a:ln>
            <a:solidFill>
              <a:srgbClr val="FFFEF2"/>
            </a:solidFill>
          </a:ln>
        </p:spPr>
        <p:txBody>
          <a:bodyPr vert="horz" lIns="91440" tIns="45720" rIns="91440" bIns="45720" rtlCol="0">
            <a:normAutofit/>
          </a:bodyPr>
          <a:lstStyle>
            <a:lvl1pPr marL="0" indent="0">
              <a:spcBef>
                <a:spcPts val="1000"/>
              </a:spcBef>
              <a:buNone/>
              <a:defRPr sz="24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1F1D10DD-672A-7A4F-AA8F-40C57E5562A8}" type="slidenum">
              <a:rPr lang="en-US" smtClean="0"/>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Images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4805082"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b="0" i="0" kern="1200">
                <a:solidFill>
                  <a:srgbClr val="FFFEF2"/>
                </a:solidFill>
                <a:effectLst>
                  <a:outerShdw blurRad="50800" dist="50800" dir="5400000" sx="101000" sy="101000" algn="t" rotWithShape="0">
                    <a:prstClr val="black">
                      <a:alpha val="40000"/>
                    </a:prstClr>
                  </a:outerShdw>
                </a:effectLst>
                <a:latin typeface="Avenir Book"/>
                <a:ea typeface="+mn-ea"/>
                <a:cs typeface="Avenir Book"/>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400" b="0" i="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1F1D10DD-672A-7A4F-AA8F-40C57E5562A8}" type="slidenum">
              <a:rPr lang="en-US" smtClean="0"/>
              <a:pPr>
                <a:defRPr/>
              </a:pPr>
              <a:t>‹#›</a:t>
            </a:fld>
            <a:endParaRPr lang="en-US" dirty="0"/>
          </a:p>
        </p:txBody>
      </p:sp>
    </p:spTree>
    <p:extLst>
      <p:ext uri="{BB962C8B-B14F-4D97-AF65-F5344CB8AC3E}">
        <p14:creationId xmlns:p14="http://schemas.microsoft.com/office/powerpoint/2010/main" val="13949524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eft Column Right Image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4805082"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1F1D10DD-672A-7A4F-AA8F-40C57E5562A8}" type="slidenum">
              <a:rPr lang="en-US" smtClean="0"/>
              <a:pPr>
                <a:defRPr/>
              </a:pPr>
              <a:t>‹#›</a:t>
            </a:fld>
            <a:endParaRPr lang="en-US" dirty="0"/>
          </a:p>
        </p:txBody>
      </p:sp>
      <p:sp>
        <p:nvSpPr>
          <p:cNvPr id="11" name="Title 1"/>
          <p:cNvSpPr>
            <a:spLocks noGrp="1"/>
          </p:cNvSpPr>
          <p:nvPr>
            <p:ph type="title"/>
          </p:nvPr>
        </p:nvSpPr>
        <p:spPr>
          <a:xfrm>
            <a:off x="641103" y="969264"/>
            <a:ext cx="3657600" cy="1161288"/>
          </a:xfrm>
        </p:spPr>
        <p:txBody>
          <a:bodyPr anchor="b">
            <a:noAutofit/>
          </a:bodyPr>
          <a:lstStyle>
            <a:lvl1pPr algn="l">
              <a:defRPr sz="3600" b="0" kern="1200">
                <a:solidFill>
                  <a:srgbClr val="FFFEF2"/>
                </a:solidFill>
                <a:effectLst/>
                <a:latin typeface="+mj-lt"/>
                <a:ea typeface="+mj-ea"/>
                <a:cs typeface="+mj-cs"/>
              </a:defRPr>
            </a:lvl1pPr>
          </a:lstStyle>
          <a:p>
            <a:r>
              <a:rPr lang="en-US"/>
              <a:t>Click to edit Master title style</a:t>
            </a:r>
            <a:endParaRPr dirty="0"/>
          </a:p>
        </p:txBody>
      </p:sp>
      <p:sp>
        <p:nvSpPr>
          <p:cNvPr id="12" name="Text Placeholder 3"/>
          <p:cNvSpPr>
            <a:spLocks noGrp="1"/>
          </p:cNvSpPr>
          <p:nvPr>
            <p:ph type="body" sz="half" idx="2"/>
          </p:nvPr>
        </p:nvSpPr>
        <p:spPr>
          <a:xfrm>
            <a:off x="658352" y="2130552"/>
            <a:ext cx="3657600" cy="3584448"/>
          </a:xfrm>
        </p:spPr>
        <p:txBody>
          <a:bodyPr vert="horz" lIns="91440" tIns="45720" rIns="91440" bIns="45720" rtlCol="0">
            <a:normAutofit/>
          </a:bodyPr>
          <a:lstStyle>
            <a:lvl1pPr marL="0" indent="0">
              <a:spcBef>
                <a:spcPts val="1000"/>
              </a:spcBef>
              <a:buNone/>
              <a:defRPr sz="2400" kern="1200">
                <a:solidFill>
                  <a:srgbClr val="FFFEF2"/>
                </a:solidFill>
                <a:effectLst/>
                <a:latin typeface="Calibri"/>
                <a:ea typeface="+mn-ea"/>
                <a:cs typeface="Calibri"/>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Tree>
    <p:extLst>
      <p:ext uri="{BB962C8B-B14F-4D97-AF65-F5344CB8AC3E}">
        <p14:creationId xmlns:p14="http://schemas.microsoft.com/office/powerpoint/2010/main" val="40603133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Image NO LOGO">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658813" y="2057694"/>
            <a:ext cx="7797800" cy="411973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2" name="Title 1"/>
          <p:cNvSpPr>
            <a:spLocks noGrp="1"/>
          </p:cNvSpPr>
          <p:nvPr>
            <p:ph type="title"/>
          </p:nvPr>
        </p:nvSpPr>
        <p:spPr/>
        <p:txBody>
          <a:bodyPr/>
          <a:lstStyle>
            <a:lvl1pPr>
              <a:defRPr>
                <a:solidFill>
                  <a:srgbClr val="FFFFFF"/>
                </a:solidFill>
              </a:defRPr>
            </a:lvl1pPr>
          </a:lstStyle>
          <a:p>
            <a:r>
              <a:rPr lang="en-US"/>
              <a:t>Click to edit Master title style</a:t>
            </a:r>
            <a:endParaRPr/>
          </a:p>
        </p:txBody>
      </p:sp>
      <p:sp>
        <p:nvSpPr>
          <p:cNvPr id="4" name="Date Placeholder 3"/>
          <p:cNvSpPr>
            <a:spLocks noGrp="1"/>
          </p:cNvSpPr>
          <p:nvPr>
            <p:ph type="dt" sz="half" idx="10"/>
          </p:nvPr>
        </p:nvSpPr>
        <p:spPr>
          <a:xfrm>
            <a:off x="6620435" y="6356350"/>
            <a:ext cx="2133600" cy="365125"/>
          </a:xfrm>
          <a:prstGeom prst="rect">
            <a:avLst/>
          </a:prstGeom>
        </p:spPr>
        <p:txBody>
          <a:bodyPr/>
          <a:lstStyle>
            <a:lvl1pPr>
              <a:defRPr>
                <a:solidFill>
                  <a:srgbClr val="FFFFFF"/>
                </a:solidFill>
              </a:defRPr>
            </a:lvl1p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lvl1pPr>
              <a:defRPr>
                <a:solidFill>
                  <a:srgbClr val="FFFFFF"/>
                </a:solidFill>
              </a:defRPr>
            </a:lvl1p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lvl1pPr>
              <a:defRPr>
                <a:solidFill>
                  <a:srgbClr val="FFFFFF"/>
                </a:solidFill>
              </a:defRPr>
            </a:lvl1pPr>
          </a:lstStyle>
          <a:p>
            <a:pPr>
              <a:defRPr/>
            </a:pPr>
            <a:fld id="{66283940-8F0A-E94F-8FA9-8E7E6974F3B8}" type="slidenum">
              <a:rPr lang="en-US" smtClean="0"/>
              <a:pPr>
                <a:defRPr/>
              </a:pPr>
              <a:t>‹#›</a:t>
            </a:fld>
            <a:endParaRPr lang="en-US" dirty="0"/>
          </a:p>
        </p:txBody>
      </p:sp>
    </p:spTree>
    <p:extLst>
      <p:ext uri="{BB962C8B-B14F-4D97-AF65-F5344CB8AC3E}">
        <p14:creationId xmlns:p14="http://schemas.microsoft.com/office/powerpoint/2010/main" val="758040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ll Picture">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71998"/>
            <a:ext cx="9241692" cy="6998383"/>
          </a:xfrm>
          <a:solidFill>
            <a:schemeClr val="bg1">
              <a:lumMod val="75000"/>
              <a:lumOff val="25000"/>
            </a:schemeClr>
          </a:solidFill>
          <a:ln w="88900">
            <a:no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4223419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Six Images ">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62281"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8232FB77-546F-6140-9907-1008A373849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6A68AE5D-9F2B-2C4F-BBDC-02F81930A87C}" type="slidenum">
              <a:rPr lang="en-US" smtClean="0"/>
              <a:pPr>
                <a:defRPr/>
              </a:pPr>
              <a:t>‹#›</a:t>
            </a:fld>
            <a:endParaRPr lang="en-US" dirty="0"/>
          </a:p>
        </p:txBody>
      </p:sp>
      <p:sp>
        <p:nvSpPr>
          <p:cNvPr id="11" name="Picture Placeholder 2"/>
          <p:cNvSpPr>
            <a:spLocks noGrp="1"/>
          </p:cNvSpPr>
          <p:nvPr>
            <p:ph type="pic" idx="13"/>
          </p:nvPr>
        </p:nvSpPr>
        <p:spPr>
          <a:xfrm>
            <a:off x="662281"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6" name="Picture Placeholder 2"/>
          <p:cNvSpPr>
            <a:spLocks noGrp="1"/>
          </p:cNvSpPr>
          <p:nvPr>
            <p:ph type="pic" idx="14"/>
          </p:nvPr>
        </p:nvSpPr>
        <p:spPr>
          <a:xfrm>
            <a:off x="3341935"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7" name="Picture Placeholder 2"/>
          <p:cNvSpPr>
            <a:spLocks noGrp="1"/>
          </p:cNvSpPr>
          <p:nvPr>
            <p:ph type="pic" idx="15"/>
          </p:nvPr>
        </p:nvSpPr>
        <p:spPr>
          <a:xfrm>
            <a:off x="3341935"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8" name="Picture Placeholder 2"/>
          <p:cNvSpPr>
            <a:spLocks noGrp="1"/>
          </p:cNvSpPr>
          <p:nvPr>
            <p:ph type="pic" idx="16"/>
          </p:nvPr>
        </p:nvSpPr>
        <p:spPr>
          <a:xfrm>
            <a:off x="6021589" y="1656715"/>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9" name="Picture Placeholder 2"/>
          <p:cNvSpPr>
            <a:spLocks noGrp="1"/>
          </p:cNvSpPr>
          <p:nvPr>
            <p:ph type="pic" idx="17"/>
          </p:nvPr>
        </p:nvSpPr>
        <p:spPr>
          <a:xfrm>
            <a:off x="6021589" y="3925382"/>
            <a:ext cx="2468321" cy="2083081"/>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13" name="Title 1"/>
          <p:cNvSpPr txBox="1">
            <a:spLocks/>
          </p:cNvSpPr>
          <p:nvPr userDrawn="1"/>
        </p:nvSpPr>
        <p:spPr>
          <a:xfrm>
            <a:off x="685800" y="121023"/>
            <a:ext cx="7770813" cy="1429871"/>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000" kern="1200">
                <a:solidFill>
                  <a:srgbClr val="FFFFFF"/>
                </a:solidFill>
                <a:effectLst/>
                <a:latin typeface="+mj-lt"/>
                <a:ea typeface="+mj-ea"/>
                <a:cs typeface="+mj-cs"/>
              </a:defRPr>
            </a:lvl1pPr>
          </a:lstStyle>
          <a:p>
            <a:r>
              <a:rPr lang="en-US" dirty="0"/>
              <a:t>Click to edit Master title style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URL Screen Shot">
    <p:spTree>
      <p:nvGrpSpPr>
        <p:cNvPr id="1" name=""/>
        <p:cNvGrpSpPr/>
        <p:nvPr/>
      </p:nvGrpSpPr>
      <p:grpSpPr>
        <a:xfrm>
          <a:off x="0" y="0"/>
          <a:ext cx="0" cy="0"/>
          <a:chOff x="0" y="0"/>
          <a:chExt cx="0" cy="0"/>
        </a:xfrm>
      </p:grpSpPr>
      <p:sp>
        <p:nvSpPr>
          <p:cNvPr id="8" name="Picture Placeholder 2"/>
          <p:cNvSpPr>
            <a:spLocks noGrp="1"/>
          </p:cNvSpPr>
          <p:nvPr>
            <p:ph type="pic" idx="13"/>
          </p:nvPr>
        </p:nvSpPr>
        <p:spPr>
          <a:xfrm>
            <a:off x="0" y="-71998"/>
            <a:ext cx="9241692" cy="6998383"/>
          </a:xfrm>
          <a:solidFill>
            <a:schemeClr val="bg1">
              <a:lumMod val="75000"/>
              <a:lumOff val="25000"/>
            </a:schemeClr>
          </a:solidFill>
          <a:ln w="88900">
            <a:no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3" name="TextBox 2">
            <a:hlinkClick r:id="rId2"/>
          </p:cNvPr>
          <p:cNvSpPr txBox="1"/>
          <p:nvPr userDrawn="1"/>
        </p:nvSpPr>
        <p:spPr>
          <a:xfrm>
            <a:off x="-105829" y="4984215"/>
            <a:ext cx="9454140" cy="707886"/>
          </a:xfrm>
          <a:prstGeom prst="rect">
            <a:avLst/>
          </a:prstGeom>
          <a:solidFill>
            <a:schemeClr val="bg1">
              <a:lumMod val="85000"/>
              <a:lumOff val="15000"/>
            </a:schemeClr>
          </a:solidFill>
        </p:spPr>
        <p:style>
          <a:lnRef idx="0">
            <a:schemeClr val="dk1"/>
          </a:lnRef>
          <a:fillRef idx="3">
            <a:schemeClr val="dk1"/>
          </a:fillRef>
          <a:effectRef idx="3">
            <a:schemeClr val="dk1"/>
          </a:effectRef>
          <a:fontRef idx="minor">
            <a:schemeClr val="lt1"/>
          </a:fontRef>
        </p:style>
        <p:txBody>
          <a:bodyPr wrap="square" rtlCol="0">
            <a:spAutoFit/>
          </a:bodyPr>
          <a:lstStyle/>
          <a:p>
            <a:pPr algn="ctr"/>
            <a:endParaRPr lang="en-US" sz="2000" dirty="0">
              <a:solidFill>
                <a:schemeClr val="tx1"/>
              </a:solidFill>
              <a:latin typeface="Calisto MT (Body)"/>
              <a:cs typeface="Calisto MT (Body)"/>
            </a:endParaRPr>
          </a:p>
          <a:p>
            <a:pPr algn="ctr"/>
            <a:endParaRPr lang="en-US" sz="2000" dirty="0">
              <a:solidFill>
                <a:schemeClr val="tx1"/>
              </a:solidFill>
              <a:latin typeface="Calisto MT (Body)"/>
              <a:cs typeface="Calisto MT (Body)"/>
            </a:endParaRPr>
          </a:p>
        </p:txBody>
      </p:sp>
      <p:sp>
        <p:nvSpPr>
          <p:cNvPr id="4" name="Title 1"/>
          <p:cNvSpPr txBox="1">
            <a:spLocks/>
          </p:cNvSpPr>
          <p:nvPr userDrawn="1"/>
        </p:nvSpPr>
        <p:spPr>
          <a:xfrm>
            <a:off x="685800" y="4600821"/>
            <a:ext cx="7770813" cy="1429871"/>
          </a:xfrm>
          <a:prstGeom prst="rect">
            <a:avLst/>
          </a:prstGeom>
        </p:spPr>
        <p:txBody>
          <a:bodyPr vert="horz" lIns="91440" tIns="45720" rIns="91440" bIns="45720" rtlCol="0" anchor="ctr" anchorCtr="0">
            <a:normAutofit/>
          </a:bodyPr>
          <a:lstStyle>
            <a:lvl1pPr algn="ctr" defTabSz="914400" rtl="0" eaLnBrk="1" latinLnBrk="0" hangingPunct="1">
              <a:spcBef>
                <a:spcPct val="0"/>
              </a:spcBef>
              <a:buNone/>
              <a:defRPr sz="4000" kern="1200">
                <a:solidFill>
                  <a:srgbClr val="FFFFFF"/>
                </a:solidFill>
                <a:effectLst/>
                <a:latin typeface="+mj-lt"/>
                <a:ea typeface="+mj-ea"/>
                <a:cs typeface="+mj-cs"/>
              </a:defRPr>
            </a:lvl1pPr>
          </a:lstStyle>
          <a:p>
            <a:r>
              <a:rPr lang="en-US" dirty="0">
                <a:latin typeface="Calibri"/>
                <a:cs typeface="Calibri"/>
              </a:rPr>
              <a:t>YOUR URL HERE</a:t>
            </a:r>
          </a:p>
        </p:txBody>
      </p:sp>
    </p:spTree>
    <p:extLst>
      <p:ext uri="{BB962C8B-B14F-4D97-AF65-F5344CB8AC3E}">
        <p14:creationId xmlns:p14="http://schemas.microsoft.com/office/powerpoint/2010/main" val="26706073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Text LOGO">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400"/>
            </a:lvl1pPr>
          </a:lstStyle>
          <a:p>
            <a:r>
              <a:rPr lang="en-US" dirty="0"/>
              <a:t>Click to edit Master title style</a:t>
            </a:r>
            <a:endParaRPr dirty="0"/>
          </a:p>
        </p:txBody>
      </p:sp>
      <p:sp>
        <p:nvSpPr>
          <p:cNvPr id="3" name="Content Placeholder 2"/>
          <p:cNvSpPr>
            <a:spLocks noGrp="1"/>
          </p:cNvSpPr>
          <p:nvPr>
            <p:ph idx="1"/>
          </p:nvPr>
        </p:nvSpPr>
        <p:spPr>
          <a:xfrm>
            <a:off x="685800" y="1869141"/>
            <a:ext cx="7770813" cy="3359816"/>
          </a:xfrm>
        </p:spPr>
        <p:txBody>
          <a:bodyPr>
            <a:normAutofit/>
          </a:bodyPr>
          <a:lstStyle>
            <a:lvl1pPr>
              <a:defRPr sz="2800"/>
            </a:lvl1pPr>
            <a:lvl2pPr>
              <a:defRPr sz="2800"/>
            </a:lvl2pPr>
            <a:lvl3pPr>
              <a:defRPr sz="2800"/>
            </a:lvl3pPr>
            <a:lvl4pPr>
              <a:defRPr sz="2800"/>
            </a:lvl4pPr>
            <a:lvl5pPr>
              <a:defRPr sz="2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p>
            <a:pPr>
              <a:defRPr/>
            </a:pPr>
            <a:fld id="{66283940-8F0A-E94F-8FA9-8E7E6974F3B8}"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Title Two Columns Subtitles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685800"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85800" y="2438400"/>
            <a:ext cx="3611880" cy="3687762"/>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marL="2398713" indent="-336550">
              <a:defRPr sz="1600"/>
            </a:lvl8pPr>
            <a:lvl9pPr marL="2398713" indent="-33655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845526" y="1550895"/>
            <a:ext cx="3611880" cy="614082"/>
          </a:xfrm>
        </p:spPr>
        <p:txBody>
          <a:bodyPr anchor="b" anchorCtr="0">
            <a:noAutofit/>
          </a:bodyPr>
          <a:lstStyle>
            <a:lvl1pPr marL="0" indent="0" algn="ctr">
              <a:spcBef>
                <a:spcPts val="0"/>
              </a:spcBef>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845526" y="2438400"/>
            <a:ext cx="3611880" cy="2801999"/>
          </a:xfrm>
        </p:spPr>
        <p:txBody>
          <a:bodyPr>
            <a:normAutofit/>
          </a:bodyPr>
          <a:lstStyle>
            <a:lvl1pPr>
              <a:defRPr sz="2400"/>
            </a:lvl1pPr>
            <a:lvl2pPr>
              <a:defRPr sz="2400"/>
            </a:lvl2pPr>
            <a:lvl3pPr>
              <a:defRPr sz="2400"/>
            </a:lvl3pPr>
            <a:lvl4pPr>
              <a:defRPr sz="2400"/>
            </a:lvl4pPr>
            <a:lvl5pPr>
              <a:defRPr sz="2400"/>
            </a:lvl5pPr>
            <a:lvl6pPr>
              <a:defRPr sz="1600"/>
            </a:lvl6pPr>
            <a:lvl7pPr>
              <a:defRPr sz="1600"/>
            </a:lvl7pPr>
            <a:lvl8pPr marL="2398713" indent="-336550">
              <a:defRPr sz="1600"/>
            </a:lvl8pPr>
            <a:lvl9pPr marL="2398713" indent="-336550">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a:xfrm>
            <a:off x="6620435" y="6356350"/>
            <a:ext cx="2133600" cy="365125"/>
          </a:xfrm>
          <a:prstGeom prst="rect">
            <a:avLst/>
          </a:prstGeom>
        </p:spPr>
        <p:txBody>
          <a:bodyPr/>
          <a:lstStyle>
            <a:lvl1pPr>
              <a:defRPr>
                <a:solidFill>
                  <a:srgbClr val="FFFEF2"/>
                </a:solidFill>
              </a:defRPr>
            </a:lvl1pPr>
          </a:lstStyle>
          <a:p>
            <a:pPr>
              <a:defRPr/>
            </a:pPr>
            <a:fld id="{5874E473-D925-3D4E-9838-B4A32E936E71}" type="datetime1">
              <a:rPr lang="en-US" smtClean="0"/>
              <a:pPr>
                <a:defRPr/>
              </a:pPr>
              <a:t>5/10/2020</a:t>
            </a:fld>
            <a:endParaRPr lang="en-US" dirty="0"/>
          </a:p>
        </p:txBody>
      </p:sp>
      <p:sp>
        <p:nvSpPr>
          <p:cNvPr id="8" name="Footer Placeholder 7"/>
          <p:cNvSpPr>
            <a:spLocks noGrp="1"/>
          </p:cNvSpPr>
          <p:nvPr>
            <p:ph type="ftr" sz="quarter" idx="11"/>
          </p:nvPr>
        </p:nvSpPr>
        <p:spPr>
          <a:xfrm>
            <a:off x="354105" y="6356350"/>
            <a:ext cx="2895600" cy="365125"/>
          </a:xfrm>
          <a:prstGeom prst="rect">
            <a:avLst/>
          </a:prstGeom>
        </p:spPr>
        <p:txBody>
          <a:bodyPr/>
          <a:lstStyle>
            <a:lvl1pPr>
              <a:defRPr>
                <a:solidFill>
                  <a:srgbClr val="FFFEF2"/>
                </a:solidFill>
              </a:defRPr>
            </a:lvl1pPr>
          </a:lstStyle>
          <a:p>
            <a:pPr>
              <a:defRPr/>
            </a:pPr>
            <a:endParaRPr lang="en-US" dirty="0"/>
          </a:p>
        </p:txBody>
      </p:sp>
      <p:sp>
        <p:nvSpPr>
          <p:cNvPr id="9" name="Slide Number Placeholder 8"/>
          <p:cNvSpPr>
            <a:spLocks noGrp="1"/>
          </p:cNvSpPr>
          <p:nvPr>
            <p:ph type="sldNum" sz="quarter" idx="12"/>
          </p:nvPr>
        </p:nvSpPr>
        <p:spPr>
          <a:xfrm>
            <a:off x="4229100" y="6356350"/>
            <a:ext cx="685800" cy="365125"/>
          </a:xfrm>
          <a:prstGeom prst="rect">
            <a:avLst/>
          </a:prstGeom>
        </p:spPr>
        <p:txBody>
          <a:bodyPr/>
          <a:lstStyle>
            <a:lvl1pPr>
              <a:defRPr>
                <a:solidFill>
                  <a:srgbClr val="FFFEF2"/>
                </a:solidFill>
              </a:defRPr>
            </a:lvl1pPr>
          </a:lstStyle>
          <a:p>
            <a:pPr>
              <a:defRPr/>
            </a:pPr>
            <a:fld id="{CE421CEE-34F2-B548-B6FA-1458E64262DB}" type="slidenum">
              <a:rPr lang="en-US" smtClean="0"/>
              <a:pPr>
                <a:defRPr/>
              </a:pPr>
              <a:t>‹#›</a:t>
            </a:fld>
            <a:endParaRPr lang="en-US" dirty="0"/>
          </a:p>
        </p:txBody>
      </p:sp>
      <p:cxnSp>
        <p:nvCxnSpPr>
          <p:cNvPr id="11" name="Straight Connector 10"/>
          <p:cNvCxnSpPr/>
          <p:nvPr/>
        </p:nvCxnSpPr>
        <p:spPr>
          <a:xfrm>
            <a:off x="786205"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36966" y="2191871"/>
            <a:ext cx="3429000" cy="1588"/>
          </a:xfrm>
          <a:prstGeom prst="line">
            <a:avLst/>
          </a:prstGeom>
          <a:ln>
            <a:solidFill>
              <a:srgbClr val="FFFFFF">
                <a:alpha val="40000"/>
              </a:srgbClr>
            </a:solidFill>
          </a:ln>
        </p:spPr>
        <p:style>
          <a:lnRef idx="1">
            <a:schemeClr val="accent1"/>
          </a:lnRef>
          <a:fillRef idx="0">
            <a:schemeClr val="accent1"/>
          </a:fillRef>
          <a:effectRef idx="0">
            <a:schemeClr val="accent1"/>
          </a:effectRef>
          <a:fontRef idx="minor">
            <a:schemeClr val="tx1"/>
          </a:fontRef>
        </p:style>
      </p:cxnSp>
      <p:pic>
        <p:nvPicPr>
          <p:cNvPr id="12" name="Picture 11"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Left Picture Right Title LOGO">
    <p:spTree>
      <p:nvGrpSpPr>
        <p:cNvPr id="1" name=""/>
        <p:cNvGrpSpPr/>
        <p:nvPr/>
      </p:nvGrpSpPr>
      <p:grpSpPr>
        <a:xfrm>
          <a:off x="0" y="0"/>
          <a:ext cx="0" cy="0"/>
          <a:chOff x="0" y="0"/>
          <a:chExt cx="0" cy="0"/>
        </a:xfrm>
      </p:grpSpPr>
      <p:sp>
        <p:nvSpPr>
          <p:cNvPr id="2" name="Title 1"/>
          <p:cNvSpPr>
            <a:spLocks noGrp="1"/>
          </p:cNvSpPr>
          <p:nvPr>
            <p:ph type="title"/>
          </p:nvPr>
        </p:nvSpPr>
        <p:spPr>
          <a:xfrm>
            <a:off x="4805082" y="969264"/>
            <a:ext cx="3657600" cy="1161288"/>
          </a:xfrm>
          <a:ln>
            <a:solidFill>
              <a:srgbClr val="FFFEF2"/>
            </a:solidFill>
          </a:ln>
        </p:spPr>
        <p:txBody>
          <a:bodyPr anchor="b">
            <a:noAutofit/>
          </a:bodyPr>
          <a:lstStyle>
            <a:lvl1pPr algn="l">
              <a:defRPr sz="3600" b="0" kern="1200">
                <a:solidFill>
                  <a:srgbClr val="FFFEF2"/>
                </a:solidFill>
                <a:effectLst>
                  <a:outerShdw blurRad="50800" dist="50800" dir="5400000" sx="101000" sy="101000" algn="t" rotWithShape="0">
                    <a:prstClr val="black">
                      <a:alpha val="40000"/>
                    </a:prstClr>
                  </a:outerShdw>
                </a:effectLst>
                <a:latin typeface="+mj-lt"/>
                <a:ea typeface="+mj-ea"/>
                <a:cs typeface="+mj-cs"/>
              </a:defRPr>
            </a:lvl1pPr>
          </a:lstStyle>
          <a:p>
            <a:r>
              <a:rPr lang="en-US"/>
              <a:t>Click to edit Master title style</a:t>
            </a:r>
            <a:endParaRPr/>
          </a:p>
        </p:txBody>
      </p:sp>
      <p:sp>
        <p:nvSpPr>
          <p:cNvPr id="3" name="Picture Placeholder 2"/>
          <p:cNvSpPr>
            <a:spLocks noGrp="1"/>
          </p:cNvSpPr>
          <p:nvPr>
            <p:ph type="pic" idx="1"/>
          </p:nvPr>
        </p:nvSpPr>
        <p:spPr>
          <a:xfrm>
            <a:off x="663388" y="510988"/>
            <a:ext cx="3657600" cy="5553636"/>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
        <p:nvSpPr>
          <p:cNvPr id="4" name="Text Placeholder 3"/>
          <p:cNvSpPr>
            <a:spLocks noGrp="1"/>
          </p:cNvSpPr>
          <p:nvPr>
            <p:ph type="body" sz="half" idx="2"/>
          </p:nvPr>
        </p:nvSpPr>
        <p:spPr>
          <a:xfrm>
            <a:off x="4799853" y="2130552"/>
            <a:ext cx="3657600" cy="3086963"/>
          </a:xfrm>
          <a:ln>
            <a:solidFill>
              <a:srgbClr val="FFFEF2"/>
            </a:solidFill>
          </a:ln>
        </p:spPr>
        <p:txBody>
          <a:bodyPr vert="horz" lIns="91440" tIns="45720" rIns="91440" bIns="45720" rtlCol="0">
            <a:normAutofit/>
          </a:bodyPr>
          <a:lstStyle>
            <a:lvl1pPr marL="0" indent="0">
              <a:spcBef>
                <a:spcPts val="1000"/>
              </a:spcBef>
              <a:buNone/>
              <a:defRPr sz="1800" kern="1200">
                <a:solidFill>
                  <a:srgbClr val="FFFEF2"/>
                </a:solidFill>
                <a:effectLst>
                  <a:outerShdw blurRad="50800" dist="50800" dir="5400000" sx="101000" sy="101000" algn="t" rotWithShape="0">
                    <a:prstClr val="black">
                      <a:alpha val="40000"/>
                    </a:prstClr>
                  </a:outerShdw>
                </a:effectLst>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l" defTabSz="914400" rtl="0" eaLnBrk="1" latinLnBrk="0" hangingPunct="1">
              <a:spcBef>
                <a:spcPts val="2000"/>
              </a:spcBef>
              <a:buFontTx/>
              <a:buNone/>
            </a:pPr>
            <a:r>
              <a:rPr lang="en-US"/>
              <a:t>Edit Master text styles</a:t>
            </a:r>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7543967D-FF75-2941-983B-3D8295FE632B}"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1F1D10DD-672A-7A4F-AA8F-40C57E5562A8}"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8192079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Text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FFFF"/>
                </a:solidFill>
              </a:defRPr>
            </a:lvl1pPr>
          </a:lstStyle>
          <a:p>
            <a:r>
              <a:rPr lang="en-US" dirty="0"/>
              <a:t>Click to edit Master title style</a:t>
            </a:r>
            <a:endParaRPr dirty="0"/>
          </a:p>
        </p:txBody>
      </p:sp>
      <p:sp>
        <p:nvSpPr>
          <p:cNvPr id="3" name="Content Placeholder 2"/>
          <p:cNvSpPr>
            <a:spLocks noGrp="1"/>
          </p:cNvSpPr>
          <p:nvPr>
            <p:ph idx="1"/>
          </p:nvPr>
        </p:nvSpPr>
        <p:spPr>
          <a:xfrm>
            <a:off x="685800" y="1869141"/>
            <a:ext cx="7770813" cy="4257022"/>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lvl1pPr>
              <a:defRPr>
                <a:solidFill>
                  <a:srgbClr val="FFFFFF"/>
                </a:solidFill>
              </a:defRPr>
            </a:lvl1pPr>
          </a:lstStyle>
          <a:p>
            <a:pPr>
              <a:defRPr/>
            </a:pPr>
            <a:fld id="{691B8312-6E10-4042-8716-3CD2FC933D12}"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lvl1pPr>
              <a:defRPr>
                <a:solidFill>
                  <a:srgbClr val="FFFFFF"/>
                </a:solidFill>
              </a:defRPr>
            </a:lvl1p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lvl1pPr>
              <a:defRPr>
                <a:solidFill>
                  <a:srgbClr val="FFFFFF"/>
                </a:solidFill>
              </a:defRPr>
            </a:lvl1pPr>
          </a:lstStyle>
          <a:p>
            <a:pPr>
              <a:defRPr/>
            </a:pPr>
            <a:fld id="{66283940-8F0A-E94F-8FA9-8E7E6974F3B8}" type="slidenum">
              <a:rPr lang="en-US" smtClean="0"/>
              <a:pPr>
                <a:defRPr/>
              </a:pPr>
              <a:t>‹#›</a:t>
            </a:fld>
            <a:endParaRPr lang="en-US" dirty="0"/>
          </a:p>
        </p:txBody>
      </p:sp>
    </p:spTree>
    <p:extLst>
      <p:ext uri="{BB962C8B-B14F-4D97-AF65-F5344CB8AC3E}">
        <p14:creationId xmlns:p14="http://schemas.microsoft.com/office/powerpoint/2010/main" val="376506903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6620435" y="6356350"/>
            <a:ext cx="2133600" cy="365125"/>
          </a:xfrm>
          <a:prstGeom prst="rect">
            <a:avLst/>
          </a:prstGeom>
        </p:spPr>
        <p:txBody>
          <a:bodyPr/>
          <a:lstStyle/>
          <a:p>
            <a:pPr>
              <a:defRPr/>
            </a:pPr>
            <a:fld id="{9F02EF43-B848-394A-985C-DFB7B110B064}" type="datetime1">
              <a:rPr lang="en-US" smtClean="0"/>
              <a:pPr>
                <a:defRPr/>
              </a:pPr>
              <a:t>5/10/2020</a:t>
            </a:fld>
            <a:endParaRPr lang="en-US" dirty="0"/>
          </a:p>
        </p:txBody>
      </p:sp>
      <p:sp>
        <p:nvSpPr>
          <p:cNvPr id="4" name="Footer Placeholder 3"/>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229100" y="6356350"/>
            <a:ext cx="685800" cy="365125"/>
          </a:xfrm>
          <a:prstGeom prst="rect">
            <a:avLst/>
          </a:prstGeom>
        </p:spPr>
        <p:txBody>
          <a:bodyPr/>
          <a:lstStyle/>
          <a:p>
            <a:pPr>
              <a:defRPr/>
            </a:pPr>
            <a:fld id="{220DAA7C-3B7D-0C4B-991B-0ACE559EF067}" type="slidenum">
              <a:rPr lang="en-US" smtClean="0"/>
              <a:pPr>
                <a:defRPr/>
              </a:pPr>
              <a:t>‹#›</a:t>
            </a:fld>
            <a:endParaRPr lang="en-US" dirty="0"/>
          </a:p>
        </p:txBody>
      </p:sp>
      <p:pic>
        <p:nvPicPr>
          <p:cNvPr id="6" name="Picture 5"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8668770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Left Title Right Text LOGO">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dirty="0"/>
          </a:p>
        </p:txBody>
      </p:sp>
      <p:sp>
        <p:nvSpPr>
          <p:cNvPr id="3" name="Content Placeholder 2"/>
          <p:cNvSpPr>
            <a:spLocks noGrp="1"/>
          </p:cNvSpPr>
          <p:nvPr>
            <p:ph idx="1"/>
          </p:nvPr>
        </p:nvSpPr>
        <p:spPr>
          <a:xfrm>
            <a:off x="4800600" y="457200"/>
            <a:ext cx="3657600" cy="4794641"/>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87118EAC-CB02-6242-91ED-503A6908C9B3}"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C2F0175B-F809-3D45-9D4E-127F4CD2C0C9}"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202426502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Obj" preserve="1">
  <p:cSld name="Title and Two Column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lvl1pPr>
              <a:defRPr>
                <a:solidFill>
                  <a:srgbClr val="FFFFFF"/>
                </a:solidFill>
              </a:defRPr>
            </a:lvl1pPr>
          </a:lstStyle>
          <a:p>
            <a:pPr>
              <a:defRPr/>
            </a:pPr>
            <a:fld id="{17F436F7-A2A9-AA4A-82E7-69D4D9D34DD6}"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lvl1pPr>
              <a:defRPr>
                <a:solidFill>
                  <a:srgbClr val="FFFFFF"/>
                </a:solidFill>
              </a:defRPr>
            </a:lvl1p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lvl1pPr>
              <a:defRPr>
                <a:solidFill>
                  <a:srgbClr val="FFFFFF"/>
                </a:solidFill>
              </a:defRPr>
            </a:lvl1pPr>
          </a:lstStyle>
          <a:p>
            <a:pPr>
              <a:defRPr/>
            </a:pPr>
            <a:fld id="{6840A5B6-69E1-E44D-9574-EAFDE1DFD4A5}" type="slidenum">
              <a:rPr lang="en-US" smtClean="0"/>
              <a:pPr>
                <a:defRPr/>
              </a:pPr>
              <a:t>‹#›</a:t>
            </a:fld>
            <a:endParaRPr lang="en-US" dirty="0"/>
          </a:p>
        </p:txBody>
      </p:sp>
      <p:pic>
        <p:nvPicPr>
          <p:cNvPr id="8" name="Picture 7"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750027" y="5406843"/>
            <a:ext cx="2004007" cy="1173012"/>
          </a:xfrm>
          <a:prstGeom prst="rect">
            <a:avLst/>
          </a:prstGeom>
        </p:spPr>
      </p:pic>
    </p:spTree>
    <p:extLst>
      <p:ext uri="{BB962C8B-B14F-4D97-AF65-F5344CB8AC3E}">
        <p14:creationId xmlns:p14="http://schemas.microsoft.com/office/powerpoint/2010/main" val="14364592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1pPr>
              <a:defRPr>
                <a:latin typeface="Calibri"/>
                <a:cs typeface="Calibri"/>
              </a:defRPr>
            </a:lvl1pPr>
            <a:lvl2pPr>
              <a:defRPr>
                <a:latin typeface="Calibri"/>
                <a:cs typeface="Calibri"/>
              </a:defRPr>
            </a:lvl2pPr>
            <a:lvl3pPr>
              <a:defRPr>
                <a:latin typeface="Calibri"/>
                <a:cs typeface="Calibri"/>
              </a:defRPr>
            </a:lvl3pPr>
            <a:lvl4pPr>
              <a:defRPr>
                <a:latin typeface="Calibri"/>
                <a:cs typeface="Calibri"/>
              </a:defRPr>
            </a:lvl4pPr>
            <a:lvl5pPr>
              <a:defRPr>
                <a:latin typeface="Calibri"/>
                <a:cs typeface="Calibri"/>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p>
            <a:pPr>
              <a:defRPr/>
            </a:pPr>
            <a:fld id="{EC12E7C8-E7B9-F44F-9FAF-1FA10D7B36EC}"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p>
            <a:pPr>
              <a:defRPr/>
            </a:pPr>
            <a:fld id="{05DDC951-5C0E-314A-B366-B3D87AD06971}" type="slidenum">
              <a:rPr lang="en-US" smtClean="0"/>
              <a:pPr>
                <a:defRPr/>
              </a:pPr>
              <a:t>‹#›</a:t>
            </a:fld>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62800" y="533400"/>
            <a:ext cx="1600200" cy="5592763"/>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685800" y="533400"/>
            <a:ext cx="6019800" cy="5592763"/>
          </a:xfrm>
        </p:spPr>
        <p:txBody>
          <a:bodyPr vert="eaVert"/>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a:xfrm>
            <a:off x="6620435" y="6356350"/>
            <a:ext cx="2133600" cy="365125"/>
          </a:xfrm>
          <a:prstGeom prst="rect">
            <a:avLst/>
          </a:prstGeom>
        </p:spPr>
        <p:txBody>
          <a:bodyPr/>
          <a:lstStyle/>
          <a:p>
            <a:pPr>
              <a:defRPr/>
            </a:pPr>
            <a:fld id="{617A00EA-A058-0B4B-B09A-AFECF2BBFEDA}" type="datetime1">
              <a:rPr lang="en-US" smtClean="0"/>
              <a:pPr>
                <a:defRPr/>
              </a:pPr>
              <a:t>5/10/2020</a:t>
            </a:fld>
            <a:endParaRPr lang="en-US" dirty="0"/>
          </a:p>
        </p:txBody>
      </p:sp>
      <p:sp>
        <p:nvSpPr>
          <p:cNvPr id="5" name="Footer Placeholder 4"/>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4229100" y="6356350"/>
            <a:ext cx="685800" cy="365125"/>
          </a:xfrm>
          <a:prstGeom prst="rect">
            <a:avLst/>
          </a:prstGeom>
        </p:spPr>
        <p:txBody>
          <a:bodyPr/>
          <a:lstStyle/>
          <a:p>
            <a:pPr>
              <a:defRPr/>
            </a:pPr>
            <a:fld id="{B837FA70-4828-C947-B608-14EB904894AE}" type="slidenum">
              <a:rPr lang="en-US" smtClean="0"/>
              <a:pPr>
                <a:defRPr/>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lumn NO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a:t>Click to edit Master title style</a:t>
            </a:r>
            <a:endParaRPr/>
          </a:p>
        </p:txBody>
      </p:sp>
      <p:sp>
        <p:nvSpPr>
          <p:cNvPr id="3" name="Content Placeholder 2"/>
          <p:cNvSpPr>
            <a:spLocks noGrp="1"/>
          </p:cNvSpPr>
          <p:nvPr>
            <p:ph sz="half" idx="1"/>
          </p:nvPr>
        </p:nvSpPr>
        <p:spPr>
          <a:xfrm>
            <a:off x="685800" y="1760538"/>
            <a:ext cx="3611880" cy="4365625"/>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844733" y="1760538"/>
            <a:ext cx="3611880" cy="4365625"/>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a:xfrm>
            <a:off x="6620435" y="6356350"/>
            <a:ext cx="2133600" cy="365125"/>
          </a:xfrm>
          <a:prstGeom prst="rect">
            <a:avLst/>
          </a:prstGeom>
        </p:spPr>
        <p:txBody>
          <a:bodyPr/>
          <a:lstStyle>
            <a:lvl1pPr>
              <a:defRPr>
                <a:solidFill>
                  <a:srgbClr val="FFFFFF"/>
                </a:solidFill>
              </a:defRPr>
            </a:lvl1pPr>
          </a:lstStyle>
          <a:p>
            <a:pPr>
              <a:defRPr/>
            </a:pPr>
            <a:fld id="{17F436F7-A2A9-AA4A-82E7-69D4D9D34DD6}"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lvl1pPr>
              <a:defRPr>
                <a:solidFill>
                  <a:srgbClr val="FFFFFF"/>
                </a:solidFill>
              </a:defRPr>
            </a:lvl1p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lvl1pPr>
              <a:defRPr>
                <a:solidFill>
                  <a:srgbClr val="FFFFFF"/>
                </a:solidFill>
              </a:defRPr>
            </a:lvl1pPr>
          </a:lstStyle>
          <a:p>
            <a:pPr>
              <a:defRPr/>
            </a:pPr>
            <a:fld id="{6840A5B6-69E1-E44D-9574-EAFDE1DFD4A5}" type="slidenum">
              <a:rPr lang="en-US" smtClean="0"/>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NO LOG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a:xfrm>
            <a:off x="6620435" y="6356350"/>
            <a:ext cx="2133600" cy="365125"/>
          </a:xfrm>
          <a:prstGeom prst="rect">
            <a:avLst/>
          </a:prstGeom>
        </p:spPr>
        <p:txBody>
          <a:bodyPr/>
          <a:lstStyle/>
          <a:p>
            <a:pPr>
              <a:defRPr/>
            </a:pPr>
            <a:fld id="{9F02EF43-B848-394A-985C-DFB7B110B064}" type="datetime1">
              <a:rPr lang="en-US" smtClean="0"/>
              <a:pPr>
                <a:defRPr/>
              </a:pPr>
              <a:t>5/10/2020</a:t>
            </a:fld>
            <a:endParaRPr lang="en-US" dirty="0"/>
          </a:p>
        </p:txBody>
      </p:sp>
      <p:sp>
        <p:nvSpPr>
          <p:cNvPr id="4" name="Footer Placeholder 3"/>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4229100" y="6356350"/>
            <a:ext cx="685800" cy="365125"/>
          </a:xfrm>
          <a:prstGeom prst="rect">
            <a:avLst/>
          </a:prstGeom>
        </p:spPr>
        <p:txBody>
          <a:bodyPr/>
          <a:lstStyle/>
          <a:p>
            <a:pPr>
              <a:defRPr/>
            </a:pPr>
            <a:fld id="{220DAA7C-3B7D-0C4B-991B-0ACE559EF067}" type="slidenum">
              <a:rPr lang="en-US" smtClean="0"/>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20435" y="6356350"/>
            <a:ext cx="2133600" cy="365125"/>
          </a:xfrm>
          <a:prstGeom prst="rect">
            <a:avLst/>
          </a:prstGeom>
        </p:spPr>
        <p:txBody>
          <a:bodyPr/>
          <a:lstStyle/>
          <a:p>
            <a:pPr>
              <a:defRPr/>
            </a:pPr>
            <a:fld id="{F96B66A1-9F64-6043-B39E-52275029BCB4}" type="datetime1">
              <a:rPr lang="en-US" smtClean="0"/>
              <a:pPr>
                <a:defRPr/>
              </a:pPr>
              <a:t>5/10/2020</a:t>
            </a:fld>
            <a:endParaRPr lang="en-US" dirty="0"/>
          </a:p>
        </p:txBody>
      </p:sp>
      <p:sp>
        <p:nvSpPr>
          <p:cNvPr id="3" name="Footer Placeholder 2"/>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4229100" y="6356350"/>
            <a:ext cx="685800" cy="365125"/>
          </a:xfrm>
          <a:prstGeom prst="rect">
            <a:avLst/>
          </a:prstGeom>
        </p:spPr>
        <p:txBody>
          <a:bodyPr/>
          <a:lstStyle/>
          <a:p>
            <a:pPr>
              <a:defRPr/>
            </a:pPr>
            <a:fld id="{1ED5417A-D2C9-1045-AF6F-F4B105A27F97}" type="slidenum">
              <a:rPr lang="en-US" smtClean="0"/>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620435" y="6356350"/>
            <a:ext cx="2133600" cy="365125"/>
          </a:xfrm>
          <a:prstGeom prst="rect">
            <a:avLst/>
          </a:prstGeom>
        </p:spPr>
        <p:txBody>
          <a:bodyPr/>
          <a:lstStyle/>
          <a:p>
            <a:pPr>
              <a:defRPr/>
            </a:pPr>
            <a:fld id="{F96B66A1-9F64-6043-B39E-52275029BCB4}" type="datetime1">
              <a:rPr lang="en-US" smtClean="0"/>
              <a:pPr>
                <a:defRPr/>
              </a:pPr>
              <a:t>5/10/2020</a:t>
            </a:fld>
            <a:endParaRPr lang="en-US" dirty="0"/>
          </a:p>
        </p:txBody>
      </p:sp>
      <p:sp>
        <p:nvSpPr>
          <p:cNvPr id="3" name="Footer Placeholder 2"/>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4229100" y="6356350"/>
            <a:ext cx="685800" cy="365125"/>
          </a:xfrm>
          <a:prstGeom prst="rect">
            <a:avLst/>
          </a:prstGeom>
        </p:spPr>
        <p:txBody>
          <a:bodyPr/>
          <a:lstStyle/>
          <a:p>
            <a:pPr>
              <a:defRPr/>
            </a:pPr>
            <a:fld id="{1ED5417A-D2C9-1045-AF6F-F4B105A27F97}" type="slidenum">
              <a:rPr lang="en-US" smtClean="0"/>
              <a:pPr>
                <a:defRPr/>
              </a:pPr>
              <a:t>‹#›</a:t>
            </a:fld>
            <a:endParaRPr lang="en-US" dirty="0"/>
          </a:p>
        </p:txBody>
      </p:sp>
    </p:spTree>
    <p:extLst>
      <p:ext uri="{BB962C8B-B14F-4D97-AF65-F5344CB8AC3E}">
        <p14:creationId xmlns:p14="http://schemas.microsoft.com/office/powerpoint/2010/main" val="41446591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Opening Slide">
    <p:spTree>
      <p:nvGrpSpPr>
        <p:cNvPr id="1" name=""/>
        <p:cNvGrpSpPr/>
        <p:nvPr/>
      </p:nvGrpSpPr>
      <p:grpSpPr>
        <a:xfrm>
          <a:off x="0" y="0"/>
          <a:ext cx="0" cy="0"/>
          <a:chOff x="0" y="0"/>
          <a:chExt cx="0" cy="0"/>
        </a:xfrm>
      </p:grpSpPr>
      <p:pic>
        <p:nvPicPr>
          <p:cNvPr id="4" name="Picture 3" descr="EDEN Logo COLOR [Converted].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348866" y="1595800"/>
            <a:ext cx="4516958" cy="2643926"/>
          </a:xfrm>
          <a:prstGeom prst="rect">
            <a:avLst/>
          </a:prstGeom>
        </p:spPr>
      </p:pic>
      <p:sp>
        <p:nvSpPr>
          <p:cNvPr id="6" name="TextBox 5"/>
          <p:cNvSpPr txBox="1"/>
          <p:nvPr userDrawn="1"/>
        </p:nvSpPr>
        <p:spPr>
          <a:xfrm>
            <a:off x="736806" y="5551580"/>
            <a:ext cx="7654336" cy="369332"/>
          </a:xfrm>
          <a:prstGeom prst="rect">
            <a:avLst/>
          </a:prstGeom>
          <a:noFill/>
        </p:spPr>
        <p:txBody>
          <a:bodyPr wrap="none" rtlCol="0">
            <a:spAutoFit/>
          </a:bodyPr>
          <a:lstStyle/>
          <a:p>
            <a:pPr algn="ctr"/>
            <a:r>
              <a:rPr lang="en-US" sz="1800" baseline="0" dirty="0">
                <a:solidFill>
                  <a:srgbClr val="FFFEF2"/>
                </a:solidFill>
                <a:latin typeface="Avenir Book"/>
                <a:cs typeface="Avenir Book"/>
              </a:rPr>
              <a:t>EDUCATOR FOCUSED   </a:t>
            </a:r>
            <a:r>
              <a:rPr lang="en-US" sz="1800" baseline="0" dirty="0">
                <a:solidFill>
                  <a:srgbClr val="FFFEF2"/>
                </a:solidFill>
                <a:latin typeface="Wingdings"/>
                <a:ea typeface="Wingdings"/>
                <a:cs typeface="Wingdings"/>
                <a:sym typeface="Wingdings"/>
              </a:rPr>
              <a:t></a:t>
            </a:r>
            <a:r>
              <a:rPr lang="en-US" sz="1800" baseline="0" dirty="0">
                <a:solidFill>
                  <a:srgbClr val="FFFEF2"/>
                </a:solidFill>
                <a:latin typeface="Avenir Book"/>
                <a:cs typeface="Avenir Book"/>
              </a:rPr>
              <a:t>   </a:t>
            </a:r>
            <a:r>
              <a:rPr lang="en-US" sz="1800" dirty="0">
                <a:solidFill>
                  <a:srgbClr val="FFFEF2"/>
                </a:solidFill>
                <a:latin typeface="Avenir Book"/>
                <a:cs typeface="Avenir Book"/>
              </a:rPr>
              <a:t>SHARED</a:t>
            </a:r>
            <a:r>
              <a:rPr lang="en-US" sz="1800" baseline="0" dirty="0">
                <a:solidFill>
                  <a:srgbClr val="FFFEF2"/>
                </a:solidFill>
                <a:latin typeface="Avenir Book"/>
                <a:cs typeface="Avenir Book"/>
              </a:rPr>
              <a:t> RESOURCES   </a:t>
            </a:r>
            <a:r>
              <a:rPr lang="en-US" sz="1800" baseline="0" dirty="0">
                <a:solidFill>
                  <a:srgbClr val="FFFEF2"/>
                </a:solidFill>
                <a:latin typeface="Wingdings"/>
                <a:ea typeface="Wingdings"/>
                <a:cs typeface="Wingdings"/>
                <a:sym typeface="Wingdings"/>
              </a:rPr>
              <a:t></a:t>
            </a:r>
            <a:r>
              <a:rPr lang="en-US" sz="1800" baseline="0" dirty="0">
                <a:solidFill>
                  <a:srgbClr val="FFFEF2"/>
                </a:solidFill>
                <a:latin typeface="Avenir Book"/>
                <a:cs typeface="Avenir Book"/>
              </a:rPr>
              <a:t>   COLLABORATIVE</a:t>
            </a:r>
            <a:endParaRPr lang="en-US" sz="1800" dirty="0">
              <a:solidFill>
                <a:srgbClr val="FFFEF2"/>
              </a:solidFill>
              <a:latin typeface="Avenir Book"/>
              <a:cs typeface="Avenir Book"/>
            </a:endParaRPr>
          </a:p>
        </p:txBody>
      </p:sp>
    </p:spTree>
    <p:extLst>
      <p:ext uri="{BB962C8B-B14F-4D97-AF65-F5344CB8AC3E}">
        <p14:creationId xmlns:p14="http://schemas.microsoft.com/office/powerpoint/2010/main" val="193301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and Image NO LOGO">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1429871"/>
          </a:xfrm>
        </p:spPr>
        <p:txBody>
          <a:bodyPr/>
          <a:lstStyle>
            <a:lvl1pPr>
              <a:defRPr>
                <a:solidFill>
                  <a:srgbClr val="FFFFFF"/>
                </a:solidFill>
              </a:defRPr>
            </a:lvl1pPr>
          </a:lstStyle>
          <a:p>
            <a:r>
              <a:rPr lang="en-US"/>
              <a:t>Click to edit Master title style</a:t>
            </a:r>
            <a:endParaRPr/>
          </a:p>
        </p:txBody>
      </p:sp>
      <p:sp>
        <p:nvSpPr>
          <p:cNvPr id="3" name="Content Placeholder 2"/>
          <p:cNvSpPr>
            <a:spLocks noGrp="1"/>
          </p:cNvSpPr>
          <p:nvPr>
            <p:ph sz="half" idx="1"/>
          </p:nvPr>
        </p:nvSpPr>
        <p:spPr>
          <a:xfrm>
            <a:off x="685800" y="1760539"/>
            <a:ext cx="3611880" cy="1273090"/>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p:txBody>
      </p:sp>
      <p:sp>
        <p:nvSpPr>
          <p:cNvPr id="4" name="Content Placeholder 3"/>
          <p:cNvSpPr>
            <a:spLocks noGrp="1"/>
          </p:cNvSpPr>
          <p:nvPr>
            <p:ph sz="half" idx="2"/>
          </p:nvPr>
        </p:nvSpPr>
        <p:spPr>
          <a:xfrm>
            <a:off x="4844733" y="1760539"/>
            <a:ext cx="3611880" cy="1273090"/>
          </a:xfrm>
        </p:spPr>
        <p:txBody>
          <a:bodyPr>
            <a:normAutofit/>
          </a:bodyPr>
          <a:lstStyle>
            <a:lvl1pPr>
              <a:defRPr sz="2400">
                <a:solidFill>
                  <a:srgbClr val="FFFFFF"/>
                </a:solidFill>
              </a:defRPr>
            </a:lvl1pPr>
            <a:lvl2pPr>
              <a:defRPr sz="2400">
                <a:solidFill>
                  <a:srgbClr val="FFFFFF"/>
                </a:solidFill>
              </a:defRPr>
            </a:lvl2pPr>
            <a:lvl3pPr>
              <a:defRPr sz="2400">
                <a:solidFill>
                  <a:srgbClr val="FFFFFF"/>
                </a:solidFill>
              </a:defRPr>
            </a:lvl3pPr>
            <a:lvl4pPr>
              <a:defRPr sz="2400">
                <a:solidFill>
                  <a:srgbClr val="FFFFFF"/>
                </a:solidFill>
              </a:defRPr>
            </a:lvl4pPr>
            <a:lvl5pPr>
              <a:defRPr sz="2400">
                <a:solidFill>
                  <a:srgbClr val="FFFFFF"/>
                </a:solidFill>
              </a:defRPr>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p:txBody>
      </p:sp>
      <p:sp>
        <p:nvSpPr>
          <p:cNvPr id="12" name="Picture Placeholder 2"/>
          <p:cNvSpPr>
            <a:spLocks noGrp="1"/>
          </p:cNvSpPr>
          <p:nvPr>
            <p:ph type="pic" idx="10"/>
          </p:nvPr>
        </p:nvSpPr>
        <p:spPr>
          <a:xfrm>
            <a:off x="663387" y="3151210"/>
            <a:ext cx="7769707" cy="3327585"/>
          </a:xfrm>
          <a:solidFill>
            <a:schemeClr val="bg1">
              <a:lumMod val="75000"/>
              <a:lumOff val="25000"/>
            </a:schemeClr>
          </a:solidFill>
          <a:ln w="88900">
            <a:solidFill>
              <a:srgbClr val="FFFEF2"/>
            </a:solidFill>
            <a:miter lim="800000"/>
          </a:ln>
          <a:effectLst>
            <a:outerShdw blurRad="127000" sx="102000" sy="102000" algn="ctr" rotWithShape="0">
              <a:prstClr val="black">
                <a:alpha val="40000"/>
              </a:prstClr>
            </a:outerShdw>
          </a:effectLst>
        </p:spPr>
        <p:txBody>
          <a:bodyPr vert="horz" lIns="91440" tIns="45720" rIns="91440" bIns="45720" rtlCol="0">
            <a:normAutofit/>
          </a:bodyPr>
          <a:lstStyle>
            <a:lvl1pPr marL="342900" indent="-342900" algn="l" defTabSz="914400" rtl="0" eaLnBrk="1" latinLnBrk="0" hangingPunct="1">
              <a:spcBef>
                <a:spcPts val="2000"/>
              </a:spcBef>
              <a:buFont typeface="Arial" pitchFamily="34" charset="0"/>
              <a:buNone/>
              <a:defRPr sz="2200" kern="1200">
                <a:solidFill>
                  <a:srgbClr val="FFFEF2"/>
                </a:solidFill>
                <a:effectLst>
                  <a:outerShdw blurRad="50800" dist="50800" dir="5400000" sx="101000" sy="101000" algn="t" rotWithShape="0">
                    <a:prstClr val="black">
                      <a:alpha val="40000"/>
                    </a:prstClr>
                  </a:outerShdw>
                </a:effectLst>
                <a:latin typeface="Calibri"/>
                <a:ea typeface="+mn-ea"/>
                <a:cs typeface="Calibri"/>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endParaRPr dirty="0"/>
          </a:p>
        </p:txBody>
      </p:sp>
    </p:spTree>
    <p:extLst>
      <p:ext uri="{BB962C8B-B14F-4D97-AF65-F5344CB8AC3E}">
        <p14:creationId xmlns:p14="http://schemas.microsoft.com/office/powerpoint/2010/main" val="10481643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Left Title Right Text NO LOGO">
    <p:spTree>
      <p:nvGrpSpPr>
        <p:cNvPr id="1" name=""/>
        <p:cNvGrpSpPr/>
        <p:nvPr/>
      </p:nvGrpSpPr>
      <p:grpSpPr>
        <a:xfrm>
          <a:off x="0" y="0"/>
          <a:ext cx="0" cy="0"/>
          <a:chOff x="0" y="0"/>
          <a:chExt cx="0" cy="0"/>
        </a:xfrm>
      </p:grpSpPr>
      <p:sp>
        <p:nvSpPr>
          <p:cNvPr id="2" name="Title 1"/>
          <p:cNvSpPr>
            <a:spLocks noGrp="1"/>
          </p:cNvSpPr>
          <p:nvPr>
            <p:ph type="title"/>
          </p:nvPr>
        </p:nvSpPr>
        <p:spPr>
          <a:xfrm>
            <a:off x="658905" y="971550"/>
            <a:ext cx="3657600" cy="1162050"/>
          </a:xfrm>
        </p:spPr>
        <p:txBody>
          <a:bodyPr anchor="b">
            <a:noAutofit/>
          </a:bodyPr>
          <a:lstStyle>
            <a:lvl1pPr algn="l">
              <a:defRPr sz="3600" b="0"/>
            </a:lvl1pPr>
          </a:lstStyle>
          <a:p>
            <a:r>
              <a:rPr lang="en-US"/>
              <a:t>Click to edit Master title style</a:t>
            </a:r>
            <a:endParaRPr dirty="0"/>
          </a:p>
        </p:txBody>
      </p:sp>
      <p:sp>
        <p:nvSpPr>
          <p:cNvPr id="3" name="Content Placeholder 2"/>
          <p:cNvSpPr>
            <a:spLocks noGrp="1"/>
          </p:cNvSpPr>
          <p:nvPr>
            <p:ph idx="1"/>
          </p:nvPr>
        </p:nvSpPr>
        <p:spPr>
          <a:xfrm>
            <a:off x="4800600" y="457200"/>
            <a:ext cx="3657600" cy="5668963"/>
          </a:xfrm>
        </p:spPr>
        <p:txBody>
          <a:bodyPr>
            <a:normAutofit/>
          </a:bodyPr>
          <a:lstStyle>
            <a:lvl1pPr>
              <a:defRPr sz="2400"/>
            </a:lvl1pPr>
            <a:lvl2pPr>
              <a:defRPr sz="2400"/>
            </a:lvl2pPr>
            <a:lvl3pPr>
              <a:defRPr sz="2400"/>
            </a:lvl3pPr>
            <a:lvl4pPr>
              <a:defRPr sz="2400"/>
            </a:lvl4pPr>
            <a:lvl5pPr>
              <a:defRPr sz="2400"/>
            </a:lvl5pPr>
            <a:lvl6pPr>
              <a:defRPr sz="1800"/>
            </a:lvl6pPr>
            <a:lvl7pPr>
              <a:defRPr sz="1800"/>
            </a:lvl7pPr>
            <a:lvl8pPr marL="2398713" indent="-336550">
              <a:defRPr sz="1800"/>
            </a:lvl8pPr>
            <a:lvl9pPr marL="2398713" indent="-336550">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658905" y="2133601"/>
            <a:ext cx="3657600" cy="3581400"/>
          </a:xfrm>
        </p:spPr>
        <p:txBody>
          <a:bodyPr>
            <a:normAutofit/>
          </a:bodyPr>
          <a:lstStyle>
            <a:lvl1pPr marL="0" indent="0">
              <a:spcBef>
                <a:spcPts val="1000"/>
              </a:spcBef>
              <a:buNone/>
              <a:defRPr sz="2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a:xfrm>
            <a:off x="6620435" y="6356350"/>
            <a:ext cx="2133600" cy="365125"/>
          </a:xfrm>
          <a:prstGeom prst="rect">
            <a:avLst/>
          </a:prstGeom>
        </p:spPr>
        <p:txBody>
          <a:bodyPr/>
          <a:lstStyle/>
          <a:p>
            <a:pPr>
              <a:defRPr/>
            </a:pPr>
            <a:fld id="{87118EAC-CB02-6242-91ED-503A6908C9B3}" type="datetime1">
              <a:rPr lang="en-US" smtClean="0"/>
              <a:pPr>
                <a:defRPr/>
              </a:pPr>
              <a:t>5/10/2020</a:t>
            </a:fld>
            <a:endParaRPr lang="en-US" dirty="0"/>
          </a:p>
        </p:txBody>
      </p:sp>
      <p:sp>
        <p:nvSpPr>
          <p:cNvPr id="6" name="Footer Placeholder 5"/>
          <p:cNvSpPr>
            <a:spLocks noGrp="1"/>
          </p:cNvSpPr>
          <p:nvPr>
            <p:ph type="ftr" sz="quarter" idx="11"/>
          </p:nvPr>
        </p:nvSpPr>
        <p:spPr>
          <a:xfrm>
            <a:off x="354105" y="6356350"/>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4229100" y="6356350"/>
            <a:ext cx="685800" cy="365125"/>
          </a:xfrm>
          <a:prstGeom prst="rect">
            <a:avLst/>
          </a:prstGeom>
        </p:spPr>
        <p:txBody>
          <a:bodyPr/>
          <a:lstStyle/>
          <a:p>
            <a:pPr>
              <a:defRPr/>
            </a:pPr>
            <a:fld id="{C2F0175B-F809-3D45-9D4E-127F4CD2C0C9}" type="slidenum">
              <a:rPr lang="en-US" smtClean="0"/>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3.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121023"/>
            <a:ext cx="7770813" cy="1429871"/>
          </a:xfrm>
          <a:prstGeom prst="rect">
            <a:avLst/>
          </a:prstGeom>
        </p:spPr>
        <p:txBody>
          <a:bodyPr vert="horz" lIns="91440" tIns="45720" rIns="91440" bIns="45720" rtlCol="0" anchor="ctr" anchorCtr="0">
            <a:normAutofit/>
          </a:bodyPr>
          <a:lstStyle/>
          <a:p>
            <a:r>
              <a:rPr lang="en-US" dirty="0"/>
              <a:t>Click to edit Master title style</a:t>
            </a:r>
            <a:endParaRPr dirty="0"/>
          </a:p>
        </p:txBody>
      </p:sp>
      <p:sp>
        <p:nvSpPr>
          <p:cNvPr id="3" name="Text Placeholder 2"/>
          <p:cNvSpPr>
            <a:spLocks noGrp="1"/>
          </p:cNvSpPr>
          <p:nvPr>
            <p:ph type="body" idx="1"/>
          </p:nvPr>
        </p:nvSpPr>
        <p:spPr>
          <a:xfrm>
            <a:off x="685800" y="1752600"/>
            <a:ext cx="7770813" cy="43735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7" name="TextBox 6"/>
          <p:cNvSpPr txBox="1"/>
          <p:nvPr/>
        </p:nvSpPr>
        <p:spPr>
          <a:xfrm>
            <a:off x="-1022712" y="1404752"/>
            <a:ext cx="184666" cy="369332"/>
          </a:xfrm>
          <a:prstGeom prst="rect">
            <a:avLst/>
          </a:prstGeom>
          <a:noFill/>
        </p:spPr>
        <p:txBody>
          <a:bodyPr wrap="none" rtlCol="0">
            <a:spAutoFit/>
          </a:bodyPr>
          <a:lstStyle/>
          <a:p>
            <a:endParaRPr lang="en-US" dirty="0">
              <a:solidFill>
                <a:srgbClr val="FFFFFF"/>
              </a:solidFill>
            </a:endParaRPr>
          </a:p>
        </p:txBody>
      </p:sp>
    </p:spTree>
  </p:cSld>
  <p:clrMap bg1="dk1" tx1="lt1" bg2="dk2" tx2="lt2" accent1="accent1" accent2="accent2" accent3="accent3" accent4="accent4" accent5="accent5" accent6="accent6" hlink="hlink" folHlink="folHlink"/>
  <p:sldLayoutIdLst>
    <p:sldLayoutId id="2147483706" r:id="rId1"/>
    <p:sldLayoutId id="2147483707" r:id="rId2"/>
    <p:sldLayoutId id="2147483692" r:id="rId3"/>
    <p:sldLayoutId id="2147483694" r:id="rId4"/>
    <p:sldLayoutId id="2147483695" r:id="rId5"/>
    <p:sldLayoutId id="2147483716" r:id="rId6"/>
    <p:sldLayoutId id="2147483717" r:id="rId7"/>
    <p:sldLayoutId id="2147483714" r:id="rId8"/>
    <p:sldLayoutId id="2147483696" r:id="rId9"/>
    <p:sldLayoutId id="2147483697" r:id="rId10"/>
    <p:sldLayoutId id="2147483703" r:id="rId11"/>
    <p:sldLayoutId id="2147483704" r:id="rId12"/>
    <p:sldLayoutId id="2147483712" r:id="rId13"/>
    <p:sldLayoutId id="2147483713" r:id="rId14"/>
    <p:sldLayoutId id="2147483699" r:id="rId15"/>
    <p:sldLayoutId id="2147483715" r:id="rId16"/>
    <p:sldLayoutId id="2147483689" r:id="rId17"/>
    <p:sldLayoutId id="2147483693" r:id="rId18"/>
    <p:sldLayoutId id="2147483709" r:id="rId19"/>
    <p:sldLayoutId id="2147483708" r:id="rId20"/>
    <p:sldLayoutId id="2147483710" r:id="rId21"/>
    <p:sldLayoutId id="2147483711" r:id="rId22"/>
    <p:sldLayoutId id="2147483700" r:id="rId23"/>
    <p:sldLayoutId id="2147483701" r:id="rId24"/>
  </p:sldLayoutIdLst>
  <p:txStyles>
    <p:titleStyle>
      <a:lvl1pPr algn="ctr" defTabSz="914400" rtl="0" eaLnBrk="1" latinLnBrk="0" hangingPunct="1">
        <a:spcBef>
          <a:spcPct val="0"/>
        </a:spcBef>
        <a:buNone/>
        <a:defRPr sz="4400" b="1" kern="1200">
          <a:solidFill>
            <a:srgbClr val="FFFFFF"/>
          </a:solidFill>
          <a:effectLst/>
          <a:latin typeface="Calibri" panose="020F0502020204030204" pitchFamily="34" charset="0"/>
          <a:ea typeface="+mj-ea"/>
          <a:cs typeface="Calibri" panose="020F0502020204030204" pitchFamily="34" charset="0"/>
        </a:defRPr>
      </a:lvl1pPr>
    </p:titleStyle>
    <p:bodyStyle>
      <a:lvl1pPr marL="342900" indent="-342900" algn="l" defTabSz="914400" rtl="0" eaLnBrk="1" latinLnBrk="0" hangingPunct="1">
        <a:spcBef>
          <a:spcPts val="2000"/>
        </a:spcBef>
        <a:buFont typeface="Arial" panose="020B0604020202020204" pitchFamily="34" charset="0"/>
        <a:buChar char="•"/>
        <a:defRPr sz="2800" kern="1200">
          <a:solidFill>
            <a:srgbClr val="FFFFFF"/>
          </a:solidFill>
          <a:effectLst/>
          <a:latin typeface="Calibri"/>
          <a:ea typeface="+mn-ea"/>
          <a:cs typeface="Calibri"/>
        </a:defRPr>
      </a:lvl1pPr>
      <a:lvl2pPr marL="692150" indent="-342900" algn="l" defTabSz="914400" rtl="0" eaLnBrk="1" latinLnBrk="0" hangingPunct="1">
        <a:spcBef>
          <a:spcPts val="600"/>
        </a:spcBef>
        <a:buFont typeface="Arial" panose="020B0604020202020204" pitchFamily="34" charset="0"/>
        <a:buChar char="•"/>
        <a:defRPr sz="2400" kern="1200">
          <a:solidFill>
            <a:srgbClr val="FFFFFF"/>
          </a:solidFill>
          <a:effectLst/>
          <a:latin typeface="Calibri"/>
          <a:ea typeface="+mn-ea"/>
          <a:cs typeface="Calibri"/>
        </a:defRPr>
      </a:lvl2pPr>
      <a:lvl3pPr marL="1028700" indent="-342900" algn="l" defTabSz="914400" rtl="0" eaLnBrk="1" latinLnBrk="0" hangingPunct="1">
        <a:spcBef>
          <a:spcPts val="600"/>
        </a:spcBef>
        <a:buFont typeface="Arial" panose="020B0604020202020204" pitchFamily="34" charset="0"/>
        <a:buChar char="•"/>
        <a:defRPr sz="2400" kern="1200">
          <a:solidFill>
            <a:srgbClr val="FFFFFF"/>
          </a:solidFill>
          <a:effectLst/>
          <a:latin typeface="Calibri"/>
          <a:ea typeface="+mn-ea"/>
          <a:cs typeface="Calibri"/>
        </a:defRPr>
      </a:lvl3pPr>
      <a:lvl4pPr marL="1377950" indent="-342900" algn="l" defTabSz="914400" rtl="0" eaLnBrk="1" latinLnBrk="0" hangingPunct="1">
        <a:spcBef>
          <a:spcPts val="600"/>
        </a:spcBef>
        <a:buFont typeface="Arial" panose="020B0604020202020204" pitchFamily="34" charset="0"/>
        <a:buChar char="•"/>
        <a:defRPr sz="2400" kern="1200">
          <a:solidFill>
            <a:srgbClr val="FFFFFF"/>
          </a:solidFill>
          <a:effectLst/>
          <a:latin typeface="Calibri"/>
          <a:ea typeface="+mn-ea"/>
          <a:cs typeface="Calibri"/>
        </a:defRPr>
      </a:lvl4pPr>
      <a:lvl5pPr marL="1714500" indent="-342900" algn="l" defTabSz="914400" rtl="0" eaLnBrk="1" latinLnBrk="0" hangingPunct="1">
        <a:spcBef>
          <a:spcPts val="600"/>
        </a:spcBef>
        <a:buFont typeface="Arial" panose="020B0604020202020204" pitchFamily="34" charset="0"/>
        <a:buChar char="•"/>
        <a:defRPr sz="2400" kern="1200">
          <a:solidFill>
            <a:srgbClr val="FFFFFF"/>
          </a:solidFill>
          <a:effectLst/>
          <a:latin typeface="Calibri"/>
          <a:ea typeface="+mn-ea"/>
          <a:cs typeface="Calibri"/>
        </a:defRPr>
      </a:lvl5pPr>
      <a:lvl6pPr marL="2055813"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26"/>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26"/>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7.xml"/><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5.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1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2.xml"/><Relationship Id="rId1" Type="http://schemas.openxmlformats.org/officeDocument/2006/relationships/slideLayout" Target="../slideLayouts/slideLayout22.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25.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31.xml"/><Relationship Id="rId1" Type="http://schemas.openxmlformats.org/officeDocument/2006/relationships/slideLayout" Target="../slideLayouts/slideLayout2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38.xml"/><Relationship Id="rId1" Type="http://schemas.openxmlformats.org/officeDocument/2006/relationships/slideLayout" Target="../slideLayouts/slideLayout2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7.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2.xml"/><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42851" y="953235"/>
            <a:ext cx="4717686" cy="895910"/>
          </a:xfrm>
        </p:spPr>
        <p:txBody>
          <a:bodyPr/>
          <a:lstStyle/>
          <a:p>
            <a:r>
              <a:rPr lang="en-US" sz="4800" b="1" dirty="0"/>
              <a:t>Epidemic Preparedness for Community Organizations</a:t>
            </a:r>
          </a:p>
        </p:txBody>
      </p:sp>
      <p:sp>
        <p:nvSpPr>
          <p:cNvPr id="3" name="Subtitle 2"/>
          <p:cNvSpPr>
            <a:spLocks noGrp="1"/>
          </p:cNvSpPr>
          <p:nvPr>
            <p:ph type="subTitle" idx="1"/>
          </p:nvPr>
        </p:nvSpPr>
        <p:spPr>
          <a:xfrm>
            <a:off x="4142851" y="4902350"/>
            <a:ext cx="4321474" cy="877824"/>
          </a:xfrm>
        </p:spPr>
        <p:txBody>
          <a:bodyPr>
            <a:normAutofit/>
          </a:bodyPr>
          <a:lstStyle/>
          <a:p>
            <a:endParaRPr lang="en-US" sz="2000" dirty="0"/>
          </a:p>
        </p:txBody>
      </p:sp>
    </p:spTree>
    <p:extLst>
      <p:ext uri="{BB962C8B-B14F-4D97-AF65-F5344CB8AC3E}">
        <p14:creationId xmlns:p14="http://schemas.microsoft.com/office/powerpoint/2010/main" val="2324513331"/>
      </p:ext>
    </p:extLst>
  </p:cSld>
  <p:clrMapOvr>
    <a:masterClrMapping/>
  </p:clrMapOvr>
  <mc:AlternateContent xmlns:mc="http://schemas.openxmlformats.org/markup-compatibility/2006" xmlns:p14="http://schemas.microsoft.com/office/powerpoint/2010/main">
    <mc:Choice Requires="p14">
      <p:transition spd="slow" p14:dur="2000" advTm="4391"/>
    </mc:Choice>
    <mc:Fallback xmlns="">
      <p:transition spd="slow" advTm="4391"/>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Impacts</a:t>
            </a:r>
          </a:p>
        </p:txBody>
      </p:sp>
      <p:sp>
        <p:nvSpPr>
          <p:cNvPr id="3" name="Content Placeholder 2"/>
          <p:cNvSpPr>
            <a:spLocks noGrp="1"/>
          </p:cNvSpPr>
          <p:nvPr>
            <p:ph idx="1"/>
          </p:nvPr>
        </p:nvSpPr>
        <p:spPr>
          <a:xfrm>
            <a:off x="685800" y="1869140"/>
            <a:ext cx="3513221" cy="4303059"/>
          </a:xfrm>
        </p:spPr>
        <p:txBody>
          <a:bodyPr>
            <a:normAutofit fontScale="85000" lnSpcReduction="20000"/>
          </a:bodyPr>
          <a:lstStyle/>
          <a:p>
            <a:r>
              <a:rPr lang="en-US" sz="3300" dirty="0"/>
              <a:t>30% or more could become sick</a:t>
            </a:r>
          </a:p>
          <a:p>
            <a:r>
              <a:rPr lang="en-US" sz="3300" dirty="0"/>
              <a:t>Public gatherings halted</a:t>
            </a:r>
          </a:p>
          <a:p>
            <a:r>
              <a:rPr lang="en-US" sz="3300" dirty="0"/>
              <a:t>Public transportation reduced</a:t>
            </a:r>
          </a:p>
          <a:p>
            <a:r>
              <a:rPr lang="en-US" sz="3300" dirty="0"/>
              <a:t>Food delivery limited</a:t>
            </a:r>
          </a:p>
          <a:p>
            <a:endParaRPr lang="en-US" dirty="0"/>
          </a:p>
        </p:txBody>
      </p:sp>
      <p:pic>
        <p:nvPicPr>
          <p:cNvPr id="4" name="Picture 3"/>
          <p:cNvPicPr>
            <a:picLocks noChangeAspect="1"/>
          </p:cNvPicPr>
          <p:nvPr/>
        </p:nvPicPr>
        <p:blipFill>
          <a:blip r:embed="rId3"/>
          <a:stretch>
            <a:fillRect/>
          </a:stretch>
        </p:blipFill>
        <p:spPr>
          <a:xfrm>
            <a:off x="4415589" y="1869141"/>
            <a:ext cx="4138864" cy="2677688"/>
          </a:xfrm>
          <a:prstGeom prst="rect">
            <a:avLst/>
          </a:prstGeom>
        </p:spPr>
      </p:pic>
      <p:sp>
        <p:nvSpPr>
          <p:cNvPr id="5" name="TextBox 4"/>
          <p:cNvSpPr txBox="1"/>
          <p:nvPr/>
        </p:nvSpPr>
        <p:spPr>
          <a:xfrm>
            <a:off x="8061157" y="4510697"/>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3454692310"/>
      </p:ext>
    </p:extLst>
  </p:cSld>
  <p:clrMapOvr>
    <a:masterClrMapping/>
  </p:clrMapOvr>
  <mc:AlternateContent xmlns:mc="http://schemas.openxmlformats.org/markup-compatibility/2006" xmlns:p14="http://schemas.microsoft.com/office/powerpoint/2010/main">
    <mc:Choice Requires="p14">
      <p:transition spd="slow" p14:dur="2000" advTm="15291"/>
    </mc:Choice>
    <mc:Fallback xmlns="">
      <p:transition spd="slow" advTm="1529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505" y="121023"/>
            <a:ext cx="8795083" cy="1429871"/>
          </a:xfrm>
        </p:spPr>
        <p:txBody>
          <a:bodyPr>
            <a:normAutofit/>
          </a:bodyPr>
          <a:lstStyle/>
          <a:p>
            <a:r>
              <a:rPr lang="en-US" dirty="0"/>
              <a:t>Community/Organization Impacts</a:t>
            </a:r>
          </a:p>
        </p:txBody>
      </p:sp>
      <p:sp>
        <p:nvSpPr>
          <p:cNvPr id="3" name="Content Placeholder 2"/>
          <p:cNvSpPr>
            <a:spLocks noGrp="1"/>
          </p:cNvSpPr>
          <p:nvPr>
            <p:ph idx="1"/>
          </p:nvPr>
        </p:nvSpPr>
        <p:spPr>
          <a:xfrm>
            <a:off x="685801" y="1869141"/>
            <a:ext cx="3505874" cy="3359816"/>
          </a:xfrm>
        </p:spPr>
        <p:txBody>
          <a:bodyPr/>
          <a:lstStyle/>
          <a:p>
            <a:r>
              <a:rPr lang="en-US" dirty="0"/>
              <a:t>Unique impacts on community</a:t>
            </a:r>
          </a:p>
          <a:p>
            <a:r>
              <a:rPr lang="en-US" dirty="0"/>
              <a:t>Unique impacts on organization</a:t>
            </a:r>
          </a:p>
          <a:p>
            <a:r>
              <a:rPr lang="en-US" dirty="0"/>
              <a:t>Areas of vulnerability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7908" y="1869141"/>
            <a:ext cx="4078705" cy="2709619"/>
          </a:xfrm>
          <a:prstGeom prst="rect">
            <a:avLst/>
          </a:prstGeom>
        </p:spPr>
      </p:pic>
      <p:sp>
        <p:nvSpPr>
          <p:cNvPr id="5" name="TextBox 4"/>
          <p:cNvSpPr txBox="1"/>
          <p:nvPr/>
        </p:nvSpPr>
        <p:spPr>
          <a:xfrm>
            <a:off x="7239143" y="4590519"/>
            <a:ext cx="1305165" cy="246221"/>
          </a:xfrm>
          <a:prstGeom prst="rect">
            <a:avLst/>
          </a:prstGeom>
          <a:noFill/>
        </p:spPr>
        <p:txBody>
          <a:bodyPr wrap="none" rtlCol="0">
            <a:spAutoFit/>
          </a:bodyPr>
          <a:lstStyle/>
          <a:p>
            <a:r>
              <a:rPr lang="en-US" sz="1000" dirty="0"/>
              <a:t>FEMA: Patsy Lynch</a:t>
            </a:r>
          </a:p>
        </p:txBody>
      </p:sp>
    </p:spTree>
    <p:extLst>
      <p:ext uri="{BB962C8B-B14F-4D97-AF65-F5344CB8AC3E}">
        <p14:creationId xmlns:p14="http://schemas.microsoft.com/office/powerpoint/2010/main" val="1981464622"/>
      </p:ext>
    </p:extLst>
  </p:cSld>
  <p:clrMapOvr>
    <a:masterClrMapping/>
  </p:clrMapOvr>
  <mc:AlternateContent xmlns:mc="http://schemas.openxmlformats.org/markup-compatibility/2006" xmlns:p14="http://schemas.microsoft.com/office/powerpoint/2010/main">
    <mc:Choice Requires="p14">
      <p:transition spd="slow" p14:dur="2000" advTm="18795"/>
    </mc:Choice>
    <mc:Fallback xmlns="">
      <p:transition spd="slow" advTm="18795"/>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rate of infection leads to:</a:t>
            </a:r>
          </a:p>
        </p:txBody>
      </p:sp>
      <p:sp>
        <p:nvSpPr>
          <p:cNvPr id="3" name="Content Placeholder 2"/>
          <p:cNvSpPr>
            <a:spLocks noGrp="1"/>
          </p:cNvSpPr>
          <p:nvPr>
            <p:ph sz="half" idx="1"/>
          </p:nvPr>
        </p:nvSpPr>
        <p:spPr>
          <a:xfrm>
            <a:off x="685799" y="1760538"/>
            <a:ext cx="5894295" cy="4631297"/>
          </a:xfrm>
        </p:spPr>
        <p:txBody>
          <a:bodyPr>
            <a:normAutofit lnSpcReduction="10000"/>
          </a:bodyPr>
          <a:lstStyle/>
          <a:p>
            <a:r>
              <a:rPr lang="en-US" sz="2800" dirty="0"/>
              <a:t>Hospitalizations and deaths</a:t>
            </a:r>
          </a:p>
          <a:p>
            <a:r>
              <a:rPr lang="en-US" sz="2800" dirty="0"/>
              <a:t>Impact on high-risk groups</a:t>
            </a:r>
          </a:p>
          <a:p>
            <a:pPr lvl="1"/>
            <a:r>
              <a:rPr lang="en-US" sz="2800" dirty="0"/>
              <a:t>Infants</a:t>
            </a:r>
          </a:p>
          <a:p>
            <a:pPr lvl="1"/>
            <a:r>
              <a:rPr lang="en-US" sz="2800" dirty="0"/>
              <a:t>Elderly</a:t>
            </a:r>
          </a:p>
          <a:p>
            <a:pPr lvl="1"/>
            <a:r>
              <a:rPr lang="en-US" sz="2800" dirty="0"/>
              <a:t>Pregnant women</a:t>
            </a:r>
          </a:p>
          <a:p>
            <a:pPr lvl="1"/>
            <a:r>
              <a:rPr lang="en-US" sz="2800" dirty="0"/>
              <a:t>Homeless</a:t>
            </a:r>
          </a:p>
          <a:p>
            <a:pPr lvl="1"/>
            <a:r>
              <a:rPr lang="en-US" sz="2800" dirty="0"/>
              <a:t>Poor</a:t>
            </a:r>
          </a:p>
          <a:p>
            <a:pPr lvl="1"/>
            <a:r>
              <a:rPr lang="en-US" sz="2800" dirty="0"/>
              <a:t>People with chronic  medical conditions</a:t>
            </a:r>
          </a:p>
          <a:p>
            <a:endParaRPr lang="en-US" dirty="0"/>
          </a:p>
        </p:txBody>
      </p:sp>
      <p:pic>
        <p:nvPicPr>
          <p:cNvPr id="5" name="Picture 4" descr="GetBinary"/>
          <p:cNvPicPr>
            <a:picLocks noChangeAspect="1" noChangeArrowheads="1"/>
          </p:cNvPicPr>
          <p:nvPr/>
        </p:nvPicPr>
        <p:blipFill>
          <a:blip r:embed="rId3"/>
          <a:srcRect r="781" b="990"/>
          <a:stretch>
            <a:fillRect/>
          </a:stretch>
        </p:blipFill>
        <p:spPr bwMode="auto">
          <a:xfrm>
            <a:off x="5185612" y="1760537"/>
            <a:ext cx="3501188" cy="2756756"/>
          </a:xfrm>
          <a:prstGeom prst="rect">
            <a:avLst/>
          </a:prstGeom>
          <a:noFill/>
        </p:spPr>
      </p:pic>
      <p:sp>
        <p:nvSpPr>
          <p:cNvPr id="6" name="Text Box 5"/>
          <p:cNvSpPr txBox="1">
            <a:spLocks noChangeArrowheads="1"/>
          </p:cNvSpPr>
          <p:nvPr/>
        </p:nvSpPr>
        <p:spPr bwMode="auto">
          <a:xfrm>
            <a:off x="6256186" y="4508554"/>
            <a:ext cx="2477154" cy="400110"/>
          </a:xfrm>
          <a:prstGeom prst="rect">
            <a:avLst/>
          </a:prstGeom>
          <a:noFill/>
          <a:ln w="9525">
            <a:noFill/>
            <a:miter lim="800000"/>
            <a:headEnd/>
            <a:tailEnd/>
          </a:ln>
          <a:effectLst/>
        </p:spPr>
        <p:txBody>
          <a:bodyPr wrap="square">
            <a:prstTxWarp prst="textNoShape">
              <a:avLst/>
            </a:prstTxWarp>
            <a:spAutoFit/>
          </a:bodyPr>
          <a:lstStyle/>
          <a:p>
            <a:pPr algn="r">
              <a:spcBef>
                <a:spcPct val="50000"/>
              </a:spcBef>
            </a:pPr>
            <a:r>
              <a:rPr lang="en-US" sz="1000" dirty="0">
                <a:latin typeface="Calibri" panose="020F0502020204030204" pitchFamily="34" charset="0"/>
              </a:rPr>
              <a:t>National Museum of Health and Medicine, Armed Forces Institute of Pathology </a:t>
            </a:r>
          </a:p>
        </p:txBody>
      </p:sp>
    </p:spTree>
    <p:extLst>
      <p:ext uri="{BB962C8B-B14F-4D97-AF65-F5344CB8AC3E}">
        <p14:creationId xmlns:p14="http://schemas.microsoft.com/office/powerpoint/2010/main" val="1417411085"/>
      </p:ext>
    </p:extLst>
  </p:cSld>
  <p:clrMapOvr>
    <a:masterClrMapping/>
  </p:clrMapOvr>
  <mc:AlternateContent xmlns:mc="http://schemas.openxmlformats.org/markup-compatibility/2006" xmlns:p14="http://schemas.microsoft.com/office/powerpoint/2010/main">
    <mc:Choice Requires="p14">
      <p:transition spd="slow" p14:dur="2000" advTm="47858"/>
    </mc:Choice>
    <mc:Fallback xmlns="">
      <p:transition spd="slow" advTm="47858"/>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If</a:t>
            </a:r>
          </a:p>
        </p:txBody>
      </p:sp>
      <p:sp>
        <p:nvSpPr>
          <p:cNvPr id="3" name="Content Placeholder 2"/>
          <p:cNvSpPr>
            <a:spLocks noGrp="1"/>
          </p:cNvSpPr>
          <p:nvPr>
            <p:ph sz="half" idx="1"/>
          </p:nvPr>
        </p:nvSpPr>
        <p:spPr>
          <a:xfrm>
            <a:off x="685799" y="1760539"/>
            <a:ext cx="7678271" cy="3770686"/>
          </a:xfrm>
        </p:spPr>
        <p:txBody>
          <a:bodyPr/>
          <a:lstStyle/>
          <a:p>
            <a:pPr marL="0" indent="0">
              <a:buNone/>
            </a:pPr>
            <a:r>
              <a:rPr lang="en-US" sz="2800" dirty="0"/>
              <a:t>Your Community:</a:t>
            </a:r>
          </a:p>
          <a:p>
            <a:r>
              <a:rPr lang="en-US" dirty="0"/>
              <a:t>Total population x 30%</a:t>
            </a:r>
          </a:p>
          <a:p>
            <a:pPr marL="0" indent="0">
              <a:buNone/>
            </a:pPr>
            <a:r>
              <a:rPr lang="en-US" sz="2800" dirty="0"/>
              <a:t>Your Organization:</a:t>
            </a:r>
          </a:p>
          <a:p>
            <a:r>
              <a:rPr lang="en-US" dirty="0"/>
              <a:t>Total number of adults x 20%</a:t>
            </a:r>
          </a:p>
          <a:p>
            <a:r>
              <a:rPr lang="en-US" dirty="0"/>
              <a:t>Total number of children x 40%</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1586" y="1843087"/>
            <a:ext cx="3663896" cy="2440155"/>
          </a:xfrm>
          <a:prstGeom prst="rect">
            <a:avLst/>
          </a:prstGeom>
        </p:spPr>
      </p:pic>
      <p:sp>
        <p:nvSpPr>
          <p:cNvPr id="5" name="TextBox 4"/>
          <p:cNvSpPr txBox="1"/>
          <p:nvPr/>
        </p:nvSpPr>
        <p:spPr>
          <a:xfrm>
            <a:off x="7591628" y="4299561"/>
            <a:ext cx="1095172" cy="246221"/>
          </a:xfrm>
          <a:prstGeom prst="rect">
            <a:avLst/>
          </a:prstGeom>
          <a:noFill/>
        </p:spPr>
        <p:txBody>
          <a:bodyPr wrap="none" rtlCol="0">
            <a:spAutoFit/>
          </a:bodyPr>
          <a:lstStyle/>
          <a:p>
            <a:r>
              <a:rPr lang="en-US" sz="1000" dirty="0"/>
              <a:t>Flickr: Fred Jala</a:t>
            </a:r>
          </a:p>
        </p:txBody>
      </p:sp>
    </p:spTree>
    <p:extLst>
      <p:ext uri="{BB962C8B-B14F-4D97-AF65-F5344CB8AC3E}">
        <p14:creationId xmlns:p14="http://schemas.microsoft.com/office/powerpoint/2010/main" val="2143189782"/>
      </p:ext>
    </p:extLst>
  </p:cSld>
  <p:clrMapOvr>
    <a:masterClrMapping/>
  </p:clrMapOvr>
  <mc:AlternateContent xmlns:mc="http://schemas.openxmlformats.org/markup-compatibility/2006" xmlns:p14="http://schemas.microsoft.com/office/powerpoint/2010/main">
    <mc:Choice Requires="p14">
      <p:transition spd="slow" p14:dur="2000" advTm="72062"/>
    </mc:Choice>
    <mc:Fallback xmlns="">
      <p:transition spd="slow" advTm="72062"/>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Waves of a Pandemic</a:t>
            </a:r>
          </a:p>
        </p:txBody>
      </p:sp>
      <p:sp>
        <p:nvSpPr>
          <p:cNvPr id="3" name="Content Placeholder 2"/>
          <p:cNvSpPr>
            <a:spLocks noGrp="1"/>
          </p:cNvSpPr>
          <p:nvPr>
            <p:ph idx="1"/>
          </p:nvPr>
        </p:nvSpPr>
        <p:spPr>
          <a:xfrm>
            <a:off x="838201" y="1550894"/>
            <a:ext cx="2999873" cy="4764544"/>
          </a:xfrm>
        </p:spPr>
        <p:txBody>
          <a:bodyPr/>
          <a:lstStyle/>
          <a:p>
            <a:r>
              <a:rPr lang="en-US" dirty="0"/>
              <a:t>Each could last 6-8 weeks</a:t>
            </a:r>
          </a:p>
          <a:p>
            <a:r>
              <a:rPr lang="en-US" dirty="0"/>
              <a:t>Occur any time of year</a:t>
            </a:r>
          </a:p>
          <a:p>
            <a:r>
              <a:rPr lang="en-US" dirty="0"/>
              <a:t>Take place multiple times throughout a year or more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90475" y="1685135"/>
            <a:ext cx="4590780" cy="2911565"/>
          </a:xfrm>
          <a:prstGeom prst="rect">
            <a:avLst/>
          </a:prstGeom>
        </p:spPr>
      </p:pic>
      <p:sp>
        <p:nvSpPr>
          <p:cNvPr id="5" name="Content Placeholder 2"/>
          <p:cNvSpPr txBox="1">
            <a:spLocks/>
          </p:cNvSpPr>
          <p:nvPr/>
        </p:nvSpPr>
        <p:spPr>
          <a:xfrm>
            <a:off x="838201" y="1685135"/>
            <a:ext cx="6530787" cy="690528"/>
          </a:xfrm>
          <a:prstGeom prst="rect">
            <a:avLst/>
          </a:prstGeom>
        </p:spPr>
        <p:txBody>
          <a:bodyPr vert="horz" lIns="91440" tIns="45720" rIns="91440" bIns="45720" rtlCol="0">
            <a:normAutofit/>
          </a:bodyPr>
          <a:lstStyle>
            <a:lvl1pPr marL="342900" indent="-342900" algn="l" defTabSz="914400" rtl="0" eaLnBrk="1" latinLnBrk="0" hangingPunct="1">
              <a:spcBef>
                <a:spcPts val="2000"/>
              </a:spcBef>
              <a:buFont typeface="Courier New"/>
              <a:buChar char="o"/>
              <a:defRPr sz="2800" kern="1200">
                <a:solidFill>
                  <a:srgbClr val="FFFFFF"/>
                </a:solidFill>
                <a:effectLst/>
                <a:latin typeface="Calibri"/>
                <a:ea typeface="+mn-ea"/>
                <a:cs typeface="Calibri"/>
              </a:defRPr>
            </a:lvl1pPr>
            <a:lvl2pPr marL="685800" indent="-336550" algn="l" defTabSz="914400" rtl="0" eaLnBrk="1" latinLnBrk="0" hangingPunct="1">
              <a:spcBef>
                <a:spcPts val="600"/>
              </a:spcBef>
              <a:buFont typeface="Courier New"/>
              <a:buChar char="o"/>
              <a:defRPr sz="2800" kern="1200">
                <a:solidFill>
                  <a:srgbClr val="FFFFFF"/>
                </a:solidFill>
                <a:effectLst/>
                <a:latin typeface="Calibri"/>
                <a:ea typeface="+mn-ea"/>
                <a:cs typeface="Calibri"/>
              </a:defRPr>
            </a:lvl2pPr>
            <a:lvl3pPr marL="1035050" indent="-349250" algn="l" defTabSz="914400" rtl="0" eaLnBrk="1" latinLnBrk="0" hangingPunct="1">
              <a:spcBef>
                <a:spcPts val="600"/>
              </a:spcBef>
              <a:buFont typeface="Courier New"/>
              <a:buChar char="o"/>
              <a:defRPr sz="2800" kern="1200">
                <a:solidFill>
                  <a:srgbClr val="FFFFFF"/>
                </a:solidFill>
                <a:effectLst/>
                <a:latin typeface="Calibri"/>
                <a:ea typeface="+mn-ea"/>
                <a:cs typeface="Calibri"/>
              </a:defRPr>
            </a:lvl3pPr>
            <a:lvl4pPr marL="1371600" indent="-336550" algn="l" defTabSz="914400" rtl="0" eaLnBrk="1" latinLnBrk="0" hangingPunct="1">
              <a:spcBef>
                <a:spcPts val="600"/>
              </a:spcBef>
              <a:buFont typeface="Courier New"/>
              <a:buChar char="o"/>
              <a:defRPr sz="2800" kern="1200">
                <a:solidFill>
                  <a:srgbClr val="FFFFFF"/>
                </a:solidFill>
                <a:effectLst/>
                <a:latin typeface="Calibri"/>
                <a:ea typeface="+mn-ea"/>
                <a:cs typeface="Calibri"/>
              </a:defRPr>
            </a:lvl4pPr>
            <a:lvl5pPr marL="1720850" indent="-349250" algn="l" defTabSz="914400" rtl="0" eaLnBrk="1" latinLnBrk="0" hangingPunct="1">
              <a:spcBef>
                <a:spcPts val="600"/>
              </a:spcBef>
              <a:buFont typeface="Courier New"/>
              <a:buChar char="o"/>
              <a:defRPr sz="2800" kern="1200">
                <a:solidFill>
                  <a:srgbClr val="FFFFFF"/>
                </a:solidFill>
                <a:effectLst/>
                <a:latin typeface="Calibri"/>
                <a:ea typeface="+mn-ea"/>
                <a:cs typeface="Calibri"/>
              </a:defRPr>
            </a:lvl5pPr>
            <a:lvl6pPr marL="2055813"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6pPr>
            <a:lvl7pPr marL="2398713"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7pPr>
            <a:lvl8pPr marL="2743200" indent="-336550" algn="l" defTabSz="914400" rtl="0" eaLnBrk="1" latinLnBrk="0" hangingPunct="1">
              <a:spcBef>
                <a:spcPct val="20000"/>
              </a:spcBef>
              <a:buFontTx/>
              <a:buBlip>
                <a:blip r:embed="rId4"/>
              </a:buBlip>
              <a:defRPr lang="en-US" sz="1800" kern="1200" dirty="0" smtClean="0">
                <a:solidFill>
                  <a:schemeClr val="tx1"/>
                </a:solidFill>
                <a:effectLst>
                  <a:outerShdw blurRad="50800" dist="50800" dir="5400000" sx="101000" sy="101000" algn="t" rotWithShape="0">
                    <a:prstClr val="black">
                      <a:alpha val="40000"/>
                    </a:prstClr>
                  </a:outerShdw>
                </a:effectLst>
                <a:latin typeface="+mn-lt"/>
                <a:ea typeface="+mn-ea"/>
                <a:cs typeface="+mn-cs"/>
              </a:defRPr>
            </a:lvl8pPr>
            <a:lvl9pPr marL="3087688" indent="-336550" algn="l" defTabSz="914400" rtl="0" eaLnBrk="1" latinLnBrk="0" hangingPunct="1">
              <a:spcBef>
                <a:spcPct val="20000"/>
              </a:spcBef>
              <a:buFontTx/>
              <a:buBlip>
                <a:blip r:embed="rId4"/>
              </a:buBlip>
              <a:defRPr lang="en-US" sz="1800" kern="1200" dirty="0">
                <a:solidFill>
                  <a:schemeClr val="tx1"/>
                </a:solidFill>
                <a:effectLst>
                  <a:outerShdw blurRad="50800" dist="50800" dir="5400000" sx="101000" sy="101000" algn="t" rotWithShape="0">
                    <a:prstClr val="black">
                      <a:alpha val="40000"/>
                    </a:prstClr>
                  </a:outerShdw>
                </a:effectLst>
                <a:latin typeface="+mn-lt"/>
                <a:ea typeface="+mn-ea"/>
                <a:cs typeface="+mn-cs"/>
              </a:defRPr>
            </a:lvl9pPr>
          </a:lstStyle>
          <a:p>
            <a:pPr fontAlgn="auto">
              <a:spcAft>
                <a:spcPts val="0"/>
              </a:spcAft>
            </a:pPr>
            <a:endParaRPr lang="en-US" dirty="0"/>
          </a:p>
        </p:txBody>
      </p:sp>
      <p:sp>
        <p:nvSpPr>
          <p:cNvPr id="6" name="TextBox 5"/>
          <p:cNvSpPr txBox="1"/>
          <p:nvPr/>
        </p:nvSpPr>
        <p:spPr>
          <a:xfrm>
            <a:off x="8156541" y="4634977"/>
            <a:ext cx="463588" cy="246221"/>
          </a:xfrm>
          <a:prstGeom prst="rect">
            <a:avLst/>
          </a:prstGeom>
          <a:noFill/>
        </p:spPr>
        <p:txBody>
          <a:bodyPr wrap="none" rtlCol="0">
            <a:spAutoFit/>
          </a:bodyPr>
          <a:lstStyle/>
          <a:p>
            <a:r>
              <a:rPr lang="en-US" sz="1000" dirty="0"/>
              <a:t>CDC</a:t>
            </a:r>
          </a:p>
        </p:txBody>
      </p:sp>
    </p:spTree>
    <p:extLst>
      <p:ext uri="{BB962C8B-B14F-4D97-AF65-F5344CB8AC3E}">
        <p14:creationId xmlns:p14="http://schemas.microsoft.com/office/powerpoint/2010/main" val="2922425254"/>
      </p:ext>
    </p:extLst>
  </p:cSld>
  <p:clrMapOvr>
    <a:masterClrMapping/>
  </p:clrMapOvr>
  <mc:AlternateContent xmlns:mc="http://schemas.openxmlformats.org/markup-compatibility/2006" xmlns:p14="http://schemas.microsoft.com/office/powerpoint/2010/main">
    <mc:Choice Requires="p14">
      <p:transition spd="slow" p14:dur="2000" advTm="29846"/>
    </mc:Choice>
    <mc:Fallback xmlns="">
      <p:transition spd="slow" advTm="29846"/>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Organization</a:t>
            </a:r>
          </a:p>
        </p:txBody>
      </p:sp>
      <p:sp>
        <p:nvSpPr>
          <p:cNvPr id="7" name="Content Placeholder 6"/>
          <p:cNvSpPr>
            <a:spLocks noGrp="1"/>
          </p:cNvSpPr>
          <p:nvPr>
            <p:ph idx="1"/>
          </p:nvPr>
        </p:nvSpPr>
        <p:spPr/>
        <p:txBody>
          <a:bodyPr/>
          <a:lstStyle/>
          <a:p>
            <a:pPr marL="0" indent="0">
              <a:buNone/>
            </a:pPr>
            <a:r>
              <a:rPr lang="en-US" sz="3200" dirty="0"/>
              <a:t>40% absenteeism during peak weeks</a:t>
            </a:r>
          </a:p>
          <a:p>
            <a:r>
              <a:rPr lang="en-US" dirty="0"/>
              <a:t>Sick employees</a:t>
            </a:r>
          </a:p>
          <a:p>
            <a:r>
              <a:rPr lang="en-US" dirty="0"/>
              <a:t>Sick family members</a:t>
            </a:r>
          </a:p>
          <a:p>
            <a:r>
              <a:rPr lang="en-US" dirty="0"/>
              <a:t>Fear of illness</a:t>
            </a:r>
          </a:p>
        </p:txBody>
      </p:sp>
      <p:pic>
        <p:nvPicPr>
          <p:cNvPr id="8" name="Picture 7" descr="165-WW-269B-16-typist-l"/>
          <p:cNvPicPr>
            <a:picLocks noChangeAspect="1" noChangeArrowheads="1"/>
          </p:cNvPicPr>
          <p:nvPr/>
        </p:nvPicPr>
        <p:blipFill>
          <a:blip r:embed="rId3"/>
          <a:srcRect/>
          <a:stretch>
            <a:fillRect/>
          </a:stretch>
        </p:blipFill>
        <p:spPr bwMode="auto">
          <a:xfrm>
            <a:off x="4785636" y="2585673"/>
            <a:ext cx="3539362" cy="2571567"/>
          </a:xfrm>
          <a:prstGeom prst="rect">
            <a:avLst/>
          </a:prstGeom>
          <a:noFill/>
        </p:spPr>
      </p:pic>
      <p:sp>
        <p:nvSpPr>
          <p:cNvPr id="9" name="Text Box 5"/>
          <p:cNvSpPr txBox="1">
            <a:spLocks noChangeArrowheads="1"/>
          </p:cNvSpPr>
          <p:nvPr/>
        </p:nvSpPr>
        <p:spPr bwMode="auto">
          <a:xfrm>
            <a:off x="4654021" y="5184881"/>
            <a:ext cx="3032966" cy="400110"/>
          </a:xfrm>
          <a:prstGeom prst="rect">
            <a:avLst/>
          </a:prstGeom>
          <a:noFill/>
          <a:ln w="9525">
            <a:noFill/>
            <a:miter lim="800000"/>
            <a:headEnd/>
            <a:tailEnd/>
          </a:ln>
          <a:effectLst/>
        </p:spPr>
        <p:txBody>
          <a:bodyPr wrap="square">
            <a:prstTxWarp prst="textNoShape">
              <a:avLst/>
            </a:prstTxWarp>
            <a:spAutoFit/>
          </a:bodyPr>
          <a:lstStyle/>
          <a:p>
            <a:pPr>
              <a:spcBef>
                <a:spcPct val="50000"/>
              </a:spcBef>
            </a:pPr>
            <a:r>
              <a:rPr lang="en-US" sz="1000" dirty="0">
                <a:latin typeface="Calibri" panose="020F0502020204030204" pitchFamily="34" charset="0"/>
              </a:rPr>
              <a:t>National Archives at College Park, MD   Record #: 165 WW-269B-16 </a:t>
            </a:r>
          </a:p>
        </p:txBody>
      </p:sp>
    </p:spTree>
    <p:extLst>
      <p:ext uri="{BB962C8B-B14F-4D97-AF65-F5344CB8AC3E}">
        <p14:creationId xmlns:p14="http://schemas.microsoft.com/office/powerpoint/2010/main" val="4018868703"/>
      </p:ext>
    </p:extLst>
  </p:cSld>
  <p:clrMapOvr>
    <a:masterClrMapping/>
  </p:clrMapOvr>
  <mc:AlternateContent xmlns:mc="http://schemas.openxmlformats.org/markup-compatibility/2006" xmlns:p14="http://schemas.microsoft.com/office/powerpoint/2010/main">
    <mc:Choice Requires="p14">
      <p:transition spd="slow" p14:dur="2000" advTm="49769"/>
    </mc:Choice>
    <mc:Fallback xmlns="">
      <p:transition spd="slow" advTm="4976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42" y="121023"/>
            <a:ext cx="8795084" cy="1429871"/>
          </a:xfrm>
        </p:spPr>
        <p:txBody>
          <a:bodyPr>
            <a:noAutofit/>
          </a:bodyPr>
          <a:lstStyle/>
          <a:p>
            <a:r>
              <a:rPr lang="en-US" dirty="0"/>
              <a:t>Your Organization in an Epidemic</a:t>
            </a:r>
          </a:p>
        </p:txBody>
      </p:sp>
      <p:sp>
        <p:nvSpPr>
          <p:cNvPr id="3" name="Content Placeholder 2"/>
          <p:cNvSpPr>
            <a:spLocks noGrp="1"/>
          </p:cNvSpPr>
          <p:nvPr>
            <p:ph idx="1"/>
          </p:nvPr>
        </p:nvSpPr>
        <p:spPr>
          <a:xfrm>
            <a:off x="685800" y="1869141"/>
            <a:ext cx="4271211" cy="3359816"/>
          </a:xfrm>
        </p:spPr>
        <p:txBody>
          <a:bodyPr/>
          <a:lstStyle/>
          <a:p>
            <a:r>
              <a:rPr lang="en-US" dirty="0"/>
              <a:t>Many members 	affected</a:t>
            </a:r>
          </a:p>
          <a:p>
            <a:r>
              <a:rPr lang="en-US" dirty="0"/>
              <a:t>Counseling and support needed</a:t>
            </a:r>
          </a:p>
          <a:p>
            <a:r>
              <a:rPr lang="en-US" dirty="0"/>
              <a:t>Standard services halted</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54054" y="1869141"/>
            <a:ext cx="2379486" cy="3330039"/>
          </a:xfrm>
          <a:prstGeom prst="rect">
            <a:avLst/>
          </a:prstGeom>
        </p:spPr>
      </p:pic>
      <p:sp>
        <p:nvSpPr>
          <p:cNvPr id="5" name="TextBox 4"/>
          <p:cNvSpPr txBox="1"/>
          <p:nvPr/>
        </p:nvSpPr>
        <p:spPr>
          <a:xfrm>
            <a:off x="6100011" y="5185338"/>
            <a:ext cx="1731564" cy="246221"/>
          </a:xfrm>
          <a:prstGeom prst="rect">
            <a:avLst/>
          </a:prstGeom>
          <a:noFill/>
        </p:spPr>
        <p:txBody>
          <a:bodyPr wrap="none" rtlCol="0">
            <a:spAutoFit/>
          </a:bodyPr>
          <a:lstStyle/>
          <a:p>
            <a:r>
              <a:rPr lang="en-US" sz="1000" dirty="0"/>
              <a:t>Dakotas Region Red Cross</a:t>
            </a:r>
          </a:p>
        </p:txBody>
      </p:sp>
    </p:spTree>
    <p:extLst>
      <p:ext uri="{BB962C8B-B14F-4D97-AF65-F5344CB8AC3E}">
        <p14:creationId xmlns:p14="http://schemas.microsoft.com/office/powerpoint/2010/main" val="2390236676"/>
      </p:ext>
    </p:extLst>
  </p:cSld>
  <p:clrMapOvr>
    <a:masterClrMapping/>
  </p:clrMapOvr>
  <mc:AlternateContent xmlns:mc="http://schemas.openxmlformats.org/markup-compatibility/2006" xmlns:p14="http://schemas.microsoft.com/office/powerpoint/2010/main">
    <mc:Choice Requires="p14">
      <p:transition spd="slow" p14:dur="2000" advTm="88786"/>
    </mc:Choice>
    <mc:Fallback xmlns="">
      <p:transition spd="slow" advTm="88786"/>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Cost to Minimize Spread</a:t>
            </a:r>
          </a:p>
        </p:txBody>
      </p:sp>
      <p:sp>
        <p:nvSpPr>
          <p:cNvPr id="4" name="Content Placeholder 3"/>
          <p:cNvSpPr>
            <a:spLocks noGrp="1"/>
          </p:cNvSpPr>
          <p:nvPr>
            <p:ph sz="half" idx="2"/>
          </p:nvPr>
        </p:nvSpPr>
        <p:spPr>
          <a:xfrm>
            <a:off x="4356847" y="1760539"/>
            <a:ext cx="4099766" cy="3377076"/>
          </a:xfrm>
        </p:spPr>
        <p:txBody>
          <a:bodyPr/>
          <a:lstStyle/>
          <a:p>
            <a:r>
              <a:rPr lang="en-US" sz="2800" dirty="0"/>
              <a:t>Disrupt normal functions/activities</a:t>
            </a:r>
          </a:p>
          <a:p>
            <a:r>
              <a:rPr lang="en-US" sz="2800" dirty="0"/>
              <a:t>Transform or suspend services, classes, activities</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474" y="1619250"/>
            <a:ext cx="3195847" cy="3518364"/>
          </a:xfrm>
          <a:prstGeom prst="rect">
            <a:avLst/>
          </a:prstGeom>
        </p:spPr>
      </p:pic>
      <p:sp>
        <p:nvSpPr>
          <p:cNvPr id="6" name="TextBox 5"/>
          <p:cNvSpPr txBox="1"/>
          <p:nvPr/>
        </p:nvSpPr>
        <p:spPr>
          <a:xfrm>
            <a:off x="757758" y="5140473"/>
            <a:ext cx="1353256" cy="246221"/>
          </a:xfrm>
          <a:prstGeom prst="rect">
            <a:avLst/>
          </a:prstGeom>
          <a:noFill/>
        </p:spPr>
        <p:txBody>
          <a:bodyPr wrap="none" rtlCol="0">
            <a:spAutoFit/>
          </a:bodyPr>
          <a:lstStyle/>
          <a:p>
            <a:r>
              <a:rPr lang="en-US" sz="1000" dirty="0">
                <a:latin typeface="Calibri" panose="020F0502020204030204" pitchFamily="34" charset="0"/>
              </a:rPr>
              <a:t>Flickr: Tony Hammond</a:t>
            </a:r>
          </a:p>
        </p:txBody>
      </p:sp>
    </p:spTree>
    <p:extLst>
      <p:ext uri="{BB962C8B-B14F-4D97-AF65-F5344CB8AC3E}">
        <p14:creationId xmlns:p14="http://schemas.microsoft.com/office/powerpoint/2010/main" val="574812844"/>
      </p:ext>
    </p:extLst>
  </p:cSld>
  <p:clrMapOvr>
    <a:masterClrMapping/>
  </p:clrMapOvr>
  <mc:AlternateContent xmlns:mc="http://schemas.openxmlformats.org/markup-compatibility/2006" xmlns:p14="http://schemas.microsoft.com/office/powerpoint/2010/main">
    <mc:Choice Requires="p14">
      <p:transition spd="slow" p14:dur="2000" advTm="41423"/>
    </mc:Choice>
    <mc:Fallback xmlns="">
      <p:transition spd="slow" advTm="4142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8442" y="121023"/>
            <a:ext cx="8891337" cy="1429871"/>
          </a:xfrm>
        </p:spPr>
        <p:txBody>
          <a:bodyPr>
            <a:normAutofit/>
          </a:bodyPr>
          <a:lstStyle/>
          <a:p>
            <a:r>
              <a:rPr lang="en-US" dirty="0"/>
              <a:t>Potential Economic Consequences</a:t>
            </a:r>
          </a:p>
        </p:txBody>
      </p:sp>
      <p:sp>
        <p:nvSpPr>
          <p:cNvPr id="3" name="Content Placeholder 2"/>
          <p:cNvSpPr>
            <a:spLocks noGrp="1"/>
          </p:cNvSpPr>
          <p:nvPr>
            <p:ph sz="half" idx="1"/>
          </p:nvPr>
        </p:nvSpPr>
        <p:spPr/>
        <p:txBody>
          <a:bodyPr/>
          <a:lstStyle/>
          <a:p>
            <a:r>
              <a:rPr lang="en-US" sz="2800" dirty="0"/>
              <a:t>Budget reductions</a:t>
            </a:r>
          </a:p>
          <a:p>
            <a:r>
              <a:rPr lang="en-US" sz="2800" dirty="0"/>
              <a:t>Loss of productivity</a:t>
            </a:r>
          </a:p>
          <a:p>
            <a:r>
              <a:rPr lang="en-US" sz="2800" dirty="0"/>
              <a:t>Increased costs</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0377" t="5661" r="3585" b="8302"/>
          <a:stretch/>
        </p:blipFill>
        <p:spPr>
          <a:xfrm>
            <a:off x="4571206" y="1760538"/>
            <a:ext cx="3556714" cy="2667536"/>
          </a:xfrm>
          <a:prstGeom prst="rect">
            <a:avLst/>
          </a:prstGeom>
        </p:spPr>
      </p:pic>
      <p:sp>
        <p:nvSpPr>
          <p:cNvPr id="6" name="TextBox 5"/>
          <p:cNvSpPr txBox="1"/>
          <p:nvPr/>
        </p:nvSpPr>
        <p:spPr>
          <a:xfrm>
            <a:off x="6987049" y="4428074"/>
            <a:ext cx="1237839" cy="246221"/>
          </a:xfrm>
          <a:prstGeom prst="rect">
            <a:avLst/>
          </a:prstGeom>
          <a:noFill/>
        </p:spPr>
        <p:txBody>
          <a:bodyPr wrap="none" rtlCol="0">
            <a:spAutoFit/>
          </a:bodyPr>
          <a:lstStyle/>
          <a:p>
            <a:r>
              <a:rPr lang="en-US" sz="1000" dirty="0">
                <a:latin typeface="Calibri" panose="020F0502020204030204" pitchFamily="34" charset="0"/>
              </a:rPr>
              <a:t>Flickr: Dustin Moore</a:t>
            </a:r>
          </a:p>
        </p:txBody>
      </p:sp>
    </p:spTree>
    <p:extLst>
      <p:ext uri="{BB962C8B-B14F-4D97-AF65-F5344CB8AC3E}">
        <p14:creationId xmlns:p14="http://schemas.microsoft.com/office/powerpoint/2010/main" val="3041823698"/>
      </p:ext>
    </p:extLst>
  </p:cSld>
  <p:clrMapOvr>
    <a:masterClrMapping/>
  </p:clrMapOvr>
  <mc:AlternateContent xmlns:mc="http://schemas.openxmlformats.org/markup-compatibility/2006" xmlns:p14="http://schemas.microsoft.com/office/powerpoint/2010/main">
    <mc:Choice Requires="p14">
      <p:transition spd="slow" p14:dur="2000" advTm="29109"/>
    </mc:Choice>
    <mc:Fallback xmlns="">
      <p:transition spd="slow" advTm="29109"/>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74" y="121023"/>
            <a:ext cx="8795084" cy="1639515"/>
          </a:xfrm>
        </p:spPr>
        <p:txBody>
          <a:bodyPr>
            <a:normAutofit/>
          </a:bodyPr>
          <a:lstStyle/>
          <a:p>
            <a:r>
              <a:rPr lang="en-US" dirty="0"/>
              <a:t>Community/Organization </a:t>
            </a:r>
            <a:br>
              <a:rPr lang="en-US" dirty="0"/>
            </a:br>
            <a:r>
              <a:rPr lang="en-US" dirty="0"/>
              <a:t>Impacts Review</a:t>
            </a:r>
          </a:p>
        </p:txBody>
      </p:sp>
      <p:sp>
        <p:nvSpPr>
          <p:cNvPr id="3" name="Content Placeholder 2"/>
          <p:cNvSpPr>
            <a:spLocks noGrp="1"/>
          </p:cNvSpPr>
          <p:nvPr>
            <p:ph sz="half" idx="1"/>
          </p:nvPr>
        </p:nvSpPr>
        <p:spPr>
          <a:xfrm>
            <a:off x="685800" y="1760538"/>
            <a:ext cx="3611880" cy="5013241"/>
          </a:xfrm>
        </p:spPr>
        <p:txBody>
          <a:bodyPr>
            <a:normAutofit lnSpcReduction="10000"/>
          </a:bodyPr>
          <a:lstStyle/>
          <a:p>
            <a:r>
              <a:rPr lang="en-US" sz="2800" dirty="0"/>
              <a:t>30% ill</a:t>
            </a:r>
          </a:p>
          <a:p>
            <a:r>
              <a:rPr lang="en-US" sz="2800" dirty="0"/>
              <a:t>40% absent</a:t>
            </a:r>
          </a:p>
          <a:p>
            <a:r>
              <a:rPr lang="en-US" sz="2800" dirty="0"/>
              <a:t>6- to 8-week waves</a:t>
            </a:r>
          </a:p>
          <a:p>
            <a:r>
              <a:rPr lang="en-US" sz="2800" dirty="0"/>
              <a:t>More hospitalized</a:t>
            </a:r>
          </a:p>
          <a:p>
            <a:r>
              <a:rPr lang="en-US" sz="2800" dirty="0"/>
              <a:t>High-risk groups impacted</a:t>
            </a:r>
          </a:p>
          <a:p>
            <a:r>
              <a:rPr lang="en-US" sz="2800" dirty="0"/>
              <a:t>Additional counseling &amp; support needed</a:t>
            </a:r>
          </a:p>
          <a:p>
            <a:endParaRPr lang="en-US" dirty="0"/>
          </a:p>
        </p:txBody>
      </p:sp>
      <p:sp>
        <p:nvSpPr>
          <p:cNvPr id="4" name="Content Placeholder 3"/>
          <p:cNvSpPr>
            <a:spLocks noGrp="1"/>
          </p:cNvSpPr>
          <p:nvPr>
            <p:ph sz="half" idx="2"/>
          </p:nvPr>
        </p:nvSpPr>
        <p:spPr/>
        <p:txBody>
          <a:bodyPr>
            <a:normAutofit lnSpcReduction="10000"/>
          </a:bodyPr>
          <a:lstStyle/>
          <a:p>
            <a:r>
              <a:rPr lang="en-US" sz="2800" dirty="0"/>
              <a:t>Activities disrupted</a:t>
            </a:r>
          </a:p>
          <a:p>
            <a:r>
              <a:rPr lang="en-US" sz="2800" dirty="0"/>
              <a:t>Budgets restricted</a:t>
            </a:r>
          </a:p>
          <a:p>
            <a:r>
              <a:rPr lang="en-US" sz="2800" dirty="0"/>
              <a:t>Costs increased</a:t>
            </a:r>
          </a:p>
          <a:p>
            <a:r>
              <a:rPr lang="en-US" sz="2800" dirty="0"/>
              <a:t>Productivity lost</a:t>
            </a:r>
          </a:p>
        </p:txBody>
      </p:sp>
    </p:spTree>
    <p:extLst>
      <p:ext uri="{BB962C8B-B14F-4D97-AF65-F5344CB8AC3E}">
        <p14:creationId xmlns:p14="http://schemas.microsoft.com/office/powerpoint/2010/main" val="310836192"/>
      </p:ext>
    </p:extLst>
  </p:cSld>
  <p:clrMapOvr>
    <a:masterClrMapping/>
  </p:clrMapOvr>
  <mc:AlternateContent xmlns:mc="http://schemas.openxmlformats.org/markup-compatibility/2006" xmlns:p14="http://schemas.microsoft.com/office/powerpoint/2010/main">
    <mc:Choice Requires="p14">
      <p:transition spd="slow" p14:dur="2000" advTm="20348"/>
    </mc:Choice>
    <mc:Fallback xmlns="">
      <p:transition spd="slow" advTm="20348"/>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1285" y="1550894"/>
            <a:ext cx="6533148" cy="3359816"/>
          </a:xfrm>
        </p:spPr>
        <p:txBody>
          <a:bodyPr/>
          <a:lstStyle/>
          <a:p>
            <a:pPr marL="0" indent="0" algn="ctr">
              <a:buNone/>
            </a:pPr>
            <a:r>
              <a:rPr lang="en-US" sz="4800" b="1" dirty="0">
                <a:latin typeface="Calibri" panose="020F0502020204030204" pitchFamily="34" charset="0"/>
                <a:cs typeface="Calibri" panose="020F0502020204030204" pitchFamily="34" charset="0"/>
              </a:rPr>
              <a:t>Building Hope: </a:t>
            </a:r>
          </a:p>
          <a:p>
            <a:pPr marL="0" indent="0" algn="ctr">
              <a:buNone/>
            </a:pPr>
            <a:r>
              <a:rPr lang="en-US" sz="4000" dirty="0"/>
              <a:t>Understanding the Potential Impact of an Epidemic and Creating a Plan</a:t>
            </a:r>
          </a:p>
          <a:p>
            <a:pPr marL="0" indent="0">
              <a:buNone/>
            </a:pPr>
            <a:endParaRPr lang="en-US" dirty="0"/>
          </a:p>
        </p:txBody>
      </p:sp>
      <p:sp>
        <p:nvSpPr>
          <p:cNvPr id="5" name="Title 4"/>
          <p:cNvSpPr>
            <a:spLocks noGrp="1"/>
          </p:cNvSpPr>
          <p:nvPr>
            <p:ph type="title"/>
          </p:nvPr>
        </p:nvSpPr>
        <p:spPr/>
        <p:txBody>
          <a:bodyPr/>
          <a:lstStyle/>
          <a:p>
            <a:endParaRPr lang="en-US"/>
          </a:p>
        </p:txBody>
      </p:sp>
    </p:spTree>
    <p:extLst>
      <p:ext uri="{BB962C8B-B14F-4D97-AF65-F5344CB8AC3E}">
        <p14:creationId xmlns:p14="http://schemas.microsoft.com/office/powerpoint/2010/main" val="856040880"/>
      </p:ext>
    </p:extLst>
  </p:cSld>
  <p:clrMapOvr>
    <a:masterClrMapping/>
  </p:clrMapOvr>
  <mc:AlternateContent xmlns:mc="http://schemas.openxmlformats.org/markup-compatibility/2006" xmlns:p14="http://schemas.microsoft.com/office/powerpoint/2010/main">
    <mc:Choice Requires="p14">
      <p:transition spd="slow" p14:dur="2000" advTm="25732"/>
    </mc:Choice>
    <mc:Fallback xmlns="">
      <p:transition spd="slow" advTm="25732"/>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May need to expand:</a:t>
            </a:r>
          </a:p>
        </p:txBody>
      </p:sp>
      <p:sp>
        <p:nvSpPr>
          <p:cNvPr id="3" name="Content Placeholder 2"/>
          <p:cNvSpPr>
            <a:spLocks noGrp="1"/>
          </p:cNvSpPr>
          <p:nvPr>
            <p:ph idx="1"/>
          </p:nvPr>
        </p:nvSpPr>
        <p:spPr/>
        <p:txBody>
          <a:bodyPr/>
          <a:lstStyle/>
          <a:p>
            <a:r>
              <a:rPr lang="en-US" dirty="0"/>
              <a:t>Electronic/communications capabilities</a:t>
            </a:r>
          </a:p>
          <a:p>
            <a:r>
              <a:rPr lang="en-US" dirty="0"/>
              <a:t>Health activities</a:t>
            </a:r>
          </a:p>
          <a:p>
            <a:r>
              <a:rPr lang="en-US" dirty="0"/>
              <a:t>Outreach efforts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084" y="3934326"/>
            <a:ext cx="4087933" cy="2336946"/>
          </a:xfrm>
          <a:prstGeom prst="rect">
            <a:avLst/>
          </a:prstGeom>
        </p:spPr>
      </p:pic>
      <p:sp>
        <p:nvSpPr>
          <p:cNvPr id="5" name="TextBox 4"/>
          <p:cNvSpPr txBox="1"/>
          <p:nvPr/>
        </p:nvSpPr>
        <p:spPr>
          <a:xfrm>
            <a:off x="685800" y="6271272"/>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4284172917"/>
      </p:ext>
    </p:extLst>
  </p:cSld>
  <p:clrMapOvr>
    <a:masterClrMapping/>
  </p:clrMapOvr>
  <mc:AlternateContent xmlns:mc="http://schemas.openxmlformats.org/markup-compatibility/2006" xmlns:p14="http://schemas.microsoft.com/office/powerpoint/2010/main">
    <mc:Choice Requires="p14">
      <p:transition spd="slow" p14:dur="2000" advTm="73540"/>
    </mc:Choice>
    <mc:Fallback xmlns="">
      <p:transition spd="slow" advTm="7354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4695" y="1586752"/>
            <a:ext cx="8726905" cy="2904565"/>
          </a:xfrm>
        </p:spPr>
        <p:txBody>
          <a:bodyPr>
            <a:noAutofit/>
          </a:bodyPr>
          <a:lstStyle/>
          <a:p>
            <a:r>
              <a:rPr lang="en-US" dirty="0"/>
              <a:t>Developing an </a:t>
            </a:r>
            <a:br>
              <a:rPr lang="en-US" dirty="0"/>
            </a:br>
            <a:r>
              <a:rPr lang="en-US" dirty="0"/>
              <a:t>Epidemic Preparedness, Response and Recovery Plan for Your Community Organization</a:t>
            </a:r>
          </a:p>
        </p:txBody>
      </p:sp>
    </p:spTree>
    <p:extLst>
      <p:ext uri="{BB962C8B-B14F-4D97-AF65-F5344CB8AC3E}">
        <p14:creationId xmlns:p14="http://schemas.microsoft.com/office/powerpoint/2010/main" val="1592043558"/>
      </p:ext>
    </p:extLst>
  </p:cSld>
  <p:clrMapOvr>
    <a:masterClrMapping/>
  </p:clrMapOvr>
  <mc:AlternateContent xmlns:mc="http://schemas.openxmlformats.org/markup-compatibility/2006" xmlns:p14="http://schemas.microsoft.com/office/powerpoint/2010/main">
    <mc:Choice Requires="p14">
      <p:transition spd="slow" p14:dur="2000" advTm="36398"/>
    </mc:Choice>
    <mc:Fallback xmlns="">
      <p:transition spd="slow" advTm="36398"/>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1429871"/>
          </a:xfrm>
        </p:spPr>
        <p:txBody>
          <a:bodyPr>
            <a:normAutofit/>
          </a:bodyPr>
          <a:lstStyle/>
          <a:p>
            <a:r>
              <a:rPr lang="en-US" dirty="0"/>
              <a:t>1. Establish a Planning Committee</a:t>
            </a:r>
          </a:p>
        </p:txBody>
      </p:sp>
      <p:sp>
        <p:nvSpPr>
          <p:cNvPr id="3" name="Content Placeholder 2"/>
          <p:cNvSpPr>
            <a:spLocks noGrp="1"/>
          </p:cNvSpPr>
          <p:nvPr>
            <p:ph sz="half" idx="1"/>
          </p:nvPr>
        </p:nvSpPr>
        <p:spPr/>
        <p:txBody>
          <a:bodyPr/>
          <a:lstStyle/>
          <a:p>
            <a:r>
              <a:rPr lang="en-US" sz="2800" dirty="0"/>
              <a:t>Develop</a:t>
            </a:r>
          </a:p>
          <a:p>
            <a:r>
              <a:rPr lang="en-US" sz="2800" dirty="0"/>
              <a:t>Implement</a:t>
            </a:r>
          </a:p>
          <a:p>
            <a:r>
              <a:rPr lang="en-US" sz="2800" dirty="0"/>
              <a:t>Maintain</a:t>
            </a:r>
          </a:p>
          <a:p>
            <a:r>
              <a:rPr lang="en-US" sz="2800" dirty="0"/>
              <a:t>Revise</a:t>
            </a:r>
          </a:p>
          <a:p>
            <a:endParaRPr lang="en-US" dirty="0"/>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3505" t="16154"/>
          <a:stretch/>
        </p:blipFill>
        <p:spPr>
          <a:xfrm>
            <a:off x="3435748" y="1760537"/>
            <a:ext cx="4541189" cy="3301595"/>
          </a:xfrm>
          <a:prstGeom prst="rect">
            <a:avLst/>
          </a:prstGeom>
        </p:spPr>
      </p:pic>
      <p:sp>
        <p:nvSpPr>
          <p:cNvPr id="6" name="TextBox 5"/>
          <p:cNvSpPr txBox="1"/>
          <p:nvPr/>
        </p:nvSpPr>
        <p:spPr>
          <a:xfrm>
            <a:off x="7587779" y="5057549"/>
            <a:ext cx="581664" cy="246221"/>
          </a:xfrm>
          <a:prstGeom prst="rect">
            <a:avLst/>
          </a:prstGeom>
          <a:noFill/>
        </p:spPr>
        <p:txBody>
          <a:bodyPr wrap="square" rtlCol="0">
            <a:spAutoFit/>
          </a:bodyPr>
          <a:lstStyle/>
          <a:p>
            <a:r>
              <a:rPr lang="en-US" sz="1000" dirty="0">
                <a:latin typeface="Calibri" panose="020F0502020204030204" pitchFamily="34" charset="0"/>
              </a:rPr>
              <a:t>NDSU</a:t>
            </a:r>
          </a:p>
        </p:txBody>
      </p:sp>
    </p:spTree>
    <p:extLst>
      <p:ext uri="{BB962C8B-B14F-4D97-AF65-F5344CB8AC3E}">
        <p14:creationId xmlns:p14="http://schemas.microsoft.com/office/powerpoint/2010/main" val="3461718311"/>
      </p:ext>
    </p:extLst>
  </p:cSld>
  <p:clrMapOvr>
    <a:masterClrMapping/>
  </p:clrMapOvr>
  <mc:AlternateContent xmlns:mc="http://schemas.openxmlformats.org/markup-compatibility/2006" xmlns:p14="http://schemas.microsoft.com/office/powerpoint/2010/main">
    <mc:Choice Requires="p14">
      <p:transition spd="slow" p14:dur="2000" advTm="19924"/>
    </mc:Choice>
    <mc:Fallback xmlns="">
      <p:transition spd="slow" advTm="19924"/>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Committee Structure</a:t>
            </a:r>
          </a:p>
        </p:txBody>
      </p:sp>
      <p:sp>
        <p:nvSpPr>
          <p:cNvPr id="3" name="Content Placeholder 2"/>
          <p:cNvSpPr>
            <a:spLocks noGrp="1"/>
          </p:cNvSpPr>
          <p:nvPr>
            <p:ph idx="1"/>
          </p:nvPr>
        </p:nvSpPr>
        <p:spPr>
          <a:xfrm>
            <a:off x="4018549" y="1584052"/>
            <a:ext cx="3031958" cy="3359816"/>
          </a:xfrm>
        </p:spPr>
        <p:txBody>
          <a:bodyPr/>
          <a:lstStyle/>
          <a:p>
            <a:r>
              <a:rPr lang="en-US" dirty="0"/>
              <a:t>Chair</a:t>
            </a:r>
          </a:p>
          <a:p>
            <a:r>
              <a:rPr lang="en-US" dirty="0"/>
              <a:t>Vice chair</a:t>
            </a:r>
          </a:p>
          <a:p>
            <a:r>
              <a:rPr lang="en-US" dirty="0"/>
              <a:t>Other members</a:t>
            </a:r>
          </a:p>
          <a:p>
            <a:endParaRPr lang="en-US" dirty="0"/>
          </a:p>
        </p:txBody>
      </p:sp>
      <p:pic>
        <p:nvPicPr>
          <p:cNvPr id="4" name="Picture 3"/>
          <p:cNvPicPr>
            <a:picLocks noChangeAspect="1"/>
          </p:cNvPicPr>
          <p:nvPr/>
        </p:nvPicPr>
        <p:blipFill>
          <a:blip r:embed="rId3"/>
          <a:stretch>
            <a:fillRect/>
          </a:stretch>
        </p:blipFill>
        <p:spPr>
          <a:xfrm>
            <a:off x="866275" y="1550894"/>
            <a:ext cx="2995862" cy="3996102"/>
          </a:xfrm>
          <a:prstGeom prst="rect">
            <a:avLst/>
          </a:prstGeom>
        </p:spPr>
      </p:pic>
      <p:sp>
        <p:nvSpPr>
          <p:cNvPr id="5" name="TextBox 4"/>
          <p:cNvSpPr txBox="1"/>
          <p:nvPr/>
        </p:nvSpPr>
        <p:spPr>
          <a:xfrm>
            <a:off x="3407389" y="5546996"/>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455069779"/>
      </p:ext>
    </p:extLst>
  </p:cSld>
  <p:clrMapOvr>
    <a:masterClrMapping/>
  </p:clrMapOvr>
  <mc:AlternateContent xmlns:mc="http://schemas.openxmlformats.org/markup-compatibility/2006" xmlns:p14="http://schemas.microsoft.com/office/powerpoint/2010/main">
    <mc:Choice Requires="p14">
      <p:transition spd="slow" p14:dur="2000" advTm="41552"/>
    </mc:Choice>
    <mc:Fallback xmlns="">
      <p:transition spd="slow" advTm="41552"/>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Committee Membership</a:t>
            </a:r>
          </a:p>
        </p:txBody>
      </p:sp>
      <p:sp>
        <p:nvSpPr>
          <p:cNvPr id="3" name="Content Placeholder 2"/>
          <p:cNvSpPr>
            <a:spLocks noGrp="1"/>
          </p:cNvSpPr>
          <p:nvPr>
            <p:ph idx="1"/>
          </p:nvPr>
        </p:nvSpPr>
        <p:spPr>
          <a:xfrm>
            <a:off x="685800" y="1869141"/>
            <a:ext cx="4090737" cy="4615880"/>
          </a:xfrm>
        </p:spPr>
        <p:txBody>
          <a:bodyPr>
            <a:normAutofit/>
          </a:bodyPr>
          <a:lstStyle/>
          <a:p>
            <a:r>
              <a:rPr lang="en-US" dirty="0"/>
              <a:t>Finances</a:t>
            </a:r>
          </a:p>
          <a:p>
            <a:r>
              <a:rPr lang="en-US" dirty="0"/>
              <a:t>Communications &amp; technology</a:t>
            </a:r>
          </a:p>
          <a:p>
            <a:r>
              <a:rPr lang="en-US" dirty="0"/>
              <a:t>Volunteer base</a:t>
            </a:r>
          </a:p>
          <a:p>
            <a:r>
              <a:rPr lang="en-US" dirty="0"/>
              <a:t>Services</a:t>
            </a:r>
          </a:p>
          <a:p>
            <a:r>
              <a:rPr lang="en-US" dirty="0"/>
              <a:t>Local resources</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600" y="1869141"/>
            <a:ext cx="4550610" cy="2559718"/>
          </a:xfrm>
          <a:prstGeom prst="rect">
            <a:avLst/>
          </a:prstGeom>
        </p:spPr>
      </p:pic>
      <p:sp>
        <p:nvSpPr>
          <p:cNvPr id="5" name="TextBox 4"/>
          <p:cNvSpPr txBox="1"/>
          <p:nvPr/>
        </p:nvSpPr>
        <p:spPr>
          <a:xfrm>
            <a:off x="8329170" y="4508565"/>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3707923972"/>
      </p:ext>
    </p:extLst>
  </p:cSld>
  <p:clrMapOvr>
    <a:masterClrMapping/>
  </p:clrMapOvr>
  <mc:AlternateContent xmlns:mc="http://schemas.openxmlformats.org/markup-compatibility/2006" xmlns:p14="http://schemas.microsoft.com/office/powerpoint/2010/main">
    <mc:Choice Requires="p14">
      <p:transition spd="slow" p14:dur="2000" advTm="39288"/>
    </mc:Choice>
    <mc:Fallback xmlns="">
      <p:transition spd="slow" advTm="39288"/>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Organize the Committee</a:t>
            </a:r>
          </a:p>
        </p:txBody>
      </p:sp>
      <p:sp>
        <p:nvSpPr>
          <p:cNvPr id="3" name="Content Placeholder 2"/>
          <p:cNvSpPr>
            <a:spLocks noGrp="1"/>
          </p:cNvSpPr>
          <p:nvPr>
            <p:ph idx="1"/>
          </p:nvPr>
        </p:nvSpPr>
        <p:spPr>
          <a:xfrm>
            <a:off x="685800" y="3585881"/>
            <a:ext cx="7770813" cy="1643075"/>
          </a:xfrm>
        </p:spPr>
        <p:txBody>
          <a:bodyPr/>
          <a:lstStyle/>
          <a:p>
            <a:r>
              <a:rPr lang="en-US" dirty="0"/>
              <a:t>Record &amp; share contact info</a:t>
            </a:r>
          </a:p>
          <a:p>
            <a:r>
              <a:rPr lang="en-US" dirty="0"/>
              <a:t>Establish meeting schedule</a:t>
            </a:r>
          </a:p>
          <a:p>
            <a:endParaRPr lang="en-US" dirty="0"/>
          </a:p>
        </p:txBody>
      </p:sp>
      <p:pic>
        <p:nvPicPr>
          <p:cNvPr id="4" name="Picture 3" descr="Pan_Plan_Template pg5.pdf"/>
          <p:cNvPicPr>
            <a:picLocks noChangeAspect="1"/>
          </p:cNvPicPr>
          <p:nvPr/>
        </p:nvPicPr>
        <p:blipFill>
          <a:blip r:embed="rId3"/>
          <a:srcRect t="40509" b="39701"/>
          <a:stretch>
            <a:fillRect/>
          </a:stretch>
        </p:blipFill>
        <p:spPr>
          <a:xfrm>
            <a:off x="1314816" y="1550894"/>
            <a:ext cx="6512780" cy="1667951"/>
          </a:xfrm>
          <a:prstGeom prst="rect">
            <a:avLst/>
          </a:prstGeom>
          <a:solidFill>
            <a:schemeClr val="tx1"/>
          </a:solidFill>
        </p:spPr>
      </p:pic>
      <p:sp>
        <p:nvSpPr>
          <p:cNvPr id="7" name="Oval 6"/>
          <p:cNvSpPr/>
          <p:nvPr/>
        </p:nvSpPr>
        <p:spPr>
          <a:xfrm>
            <a:off x="4230939" y="2386564"/>
            <a:ext cx="914400" cy="914400"/>
          </a:xfrm>
          <a:prstGeom prst="ellipse">
            <a:avLst/>
          </a:prstGeom>
          <a:noFill/>
          <a:ln w="38100" cap="flat" cmpd="sng" algn="ctr">
            <a:solidFill>
              <a:srgbClr val="F79646"/>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012693798"/>
      </p:ext>
    </p:extLst>
  </p:cSld>
  <p:clrMapOvr>
    <a:masterClrMapping/>
  </p:clrMapOvr>
  <mc:AlternateContent xmlns:mc="http://schemas.openxmlformats.org/markup-compatibility/2006" xmlns:p14="http://schemas.microsoft.com/office/powerpoint/2010/main">
    <mc:Choice Requires="p14">
      <p:transition spd="slow" p14:dur="2000" advTm="23700"/>
    </mc:Choice>
    <mc:Fallback xmlns="">
      <p:transition spd="slow" advTm="2370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1429871"/>
          </a:xfrm>
        </p:spPr>
        <p:txBody>
          <a:bodyPr>
            <a:normAutofit/>
          </a:bodyPr>
          <a:lstStyle/>
          <a:p>
            <a:r>
              <a:rPr lang="en-US" dirty="0"/>
              <a:t>2. List Primary &amp; Critical Functions</a:t>
            </a:r>
          </a:p>
        </p:txBody>
      </p:sp>
      <p:sp>
        <p:nvSpPr>
          <p:cNvPr id="3" name="Text Placeholder 2"/>
          <p:cNvSpPr>
            <a:spLocks noGrp="1"/>
          </p:cNvSpPr>
          <p:nvPr>
            <p:ph type="body" idx="1"/>
          </p:nvPr>
        </p:nvSpPr>
        <p:spPr/>
        <p:txBody>
          <a:bodyPr/>
          <a:lstStyle/>
          <a:p>
            <a:r>
              <a:rPr lang="en-US" b="1" dirty="0"/>
              <a:t>Primary</a:t>
            </a:r>
          </a:p>
        </p:txBody>
      </p:sp>
      <p:sp>
        <p:nvSpPr>
          <p:cNvPr id="4" name="Content Placeholder 3"/>
          <p:cNvSpPr>
            <a:spLocks noGrp="1"/>
          </p:cNvSpPr>
          <p:nvPr>
            <p:ph sz="half" idx="2"/>
          </p:nvPr>
        </p:nvSpPr>
        <p:spPr/>
        <p:txBody>
          <a:bodyPr>
            <a:normAutofit/>
          </a:bodyPr>
          <a:lstStyle/>
          <a:p>
            <a:r>
              <a:rPr lang="en-US" sz="2800" dirty="0"/>
              <a:t>Worship Services</a:t>
            </a:r>
          </a:p>
          <a:p>
            <a:r>
              <a:rPr lang="en-US" sz="2800" dirty="0"/>
              <a:t>Youth Education</a:t>
            </a:r>
          </a:p>
          <a:p>
            <a:r>
              <a:rPr lang="en-US" sz="2800" dirty="0"/>
              <a:t>Counseling</a:t>
            </a:r>
          </a:p>
          <a:p>
            <a:r>
              <a:rPr lang="en-US" sz="2800" dirty="0"/>
              <a:t>Weddings</a:t>
            </a:r>
          </a:p>
          <a:p>
            <a:r>
              <a:rPr lang="en-US" sz="2800" dirty="0"/>
              <a:t>Funerals</a:t>
            </a:r>
          </a:p>
        </p:txBody>
      </p:sp>
      <p:sp>
        <p:nvSpPr>
          <p:cNvPr id="5" name="Text Placeholder 4"/>
          <p:cNvSpPr>
            <a:spLocks noGrp="1"/>
          </p:cNvSpPr>
          <p:nvPr>
            <p:ph type="body" sz="quarter" idx="3"/>
          </p:nvPr>
        </p:nvSpPr>
        <p:spPr/>
        <p:txBody>
          <a:bodyPr/>
          <a:lstStyle/>
          <a:p>
            <a:r>
              <a:rPr lang="en-US" b="1" dirty="0"/>
              <a:t>Critical</a:t>
            </a:r>
          </a:p>
        </p:txBody>
      </p:sp>
      <p:sp>
        <p:nvSpPr>
          <p:cNvPr id="6" name="Content Placeholder 5"/>
          <p:cNvSpPr>
            <a:spLocks noGrp="1"/>
          </p:cNvSpPr>
          <p:nvPr>
            <p:ph sz="quarter" idx="4"/>
          </p:nvPr>
        </p:nvSpPr>
        <p:spPr/>
        <p:txBody>
          <a:bodyPr/>
          <a:lstStyle/>
          <a:p>
            <a:r>
              <a:rPr lang="en-US" sz="2800" dirty="0"/>
              <a:t>Counseling</a:t>
            </a:r>
          </a:p>
          <a:p>
            <a:endParaRPr lang="en-US" dirty="0"/>
          </a:p>
        </p:txBody>
      </p:sp>
    </p:spTree>
    <p:extLst>
      <p:ext uri="{BB962C8B-B14F-4D97-AF65-F5344CB8AC3E}">
        <p14:creationId xmlns:p14="http://schemas.microsoft.com/office/powerpoint/2010/main" val="4220468860"/>
      </p:ext>
    </p:extLst>
  </p:cSld>
  <p:clrMapOvr>
    <a:masterClrMapping/>
  </p:clrMapOvr>
  <mc:AlternateContent xmlns:mc="http://schemas.openxmlformats.org/markup-compatibility/2006" xmlns:p14="http://schemas.microsoft.com/office/powerpoint/2010/main">
    <mc:Choice Requires="p14">
      <p:transition spd="slow" p14:dur="2000" advTm="73934"/>
    </mc:Choice>
    <mc:Fallback xmlns="">
      <p:transition spd="slow" advTm="73934"/>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3. Develop Contingency Plans</a:t>
            </a:r>
          </a:p>
        </p:txBody>
      </p:sp>
      <p:sp>
        <p:nvSpPr>
          <p:cNvPr id="3" name="Content Placeholder 2"/>
          <p:cNvSpPr>
            <a:spLocks noGrp="1"/>
          </p:cNvSpPr>
          <p:nvPr>
            <p:ph idx="1"/>
          </p:nvPr>
        </p:nvSpPr>
        <p:spPr/>
        <p:txBody>
          <a:bodyPr/>
          <a:lstStyle/>
          <a:p>
            <a:r>
              <a:rPr lang="en-US" dirty="0"/>
              <a:t>Name and description</a:t>
            </a:r>
          </a:p>
          <a:p>
            <a:r>
              <a:rPr lang="en-US" dirty="0"/>
              <a:t>List of people</a:t>
            </a:r>
          </a:p>
          <a:p>
            <a:r>
              <a:rPr lang="en-US" dirty="0"/>
              <a:t>Likely impacts</a:t>
            </a:r>
          </a:p>
          <a:p>
            <a:r>
              <a:rPr lang="en-US" dirty="0"/>
              <a:t>Needs and opportunities to cross-train</a:t>
            </a:r>
          </a:p>
          <a:p>
            <a:r>
              <a:rPr lang="en-US" dirty="0"/>
              <a:t>Alternative approaches</a:t>
            </a:r>
          </a:p>
        </p:txBody>
      </p:sp>
    </p:spTree>
    <p:extLst>
      <p:ext uri="{BB962C8B-B14F-4D97-AF65-F5344CB8AC3E}">
        <p14:creationId xmlns:p14="http://schemas.microsoft.com/office/powerpoint/2010/main" val="1237418037"/>
      </p:ext>
    </p:extLst>
  </p:cSld>
  <p:clrMapOvr>
    <a:masterClrMapping/>
  </p:clrMapOvr>
  <mc:AlternateContent xmlns:mc="http://schemas.openxmlformats.org/markup-compatibility/2006" xmlns:p14="http://schemas.microsoft.com/office/powerpoint/2010/main">
    <mc:Choice Requires="p14">
      <p:transition spd="slow" p14:dur="2000" advTm="79943"/>
    </mc:Choice>
    <mc:Fallback xmlns="">
      <p:transition spd="slow" advTm="7994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21023"/>
            <a:ext cx="7770813" cy="2225135"/>
          </a:xfrm>
        </p:spPr>
        <p:txBody>
          <a:bodyPr>
            <a:normAutofit/>
          </a:bodyPr>
          <a:lstStyle/>
          <a:p>
            <a:r>
              <a:rPr lang="en-US" dirty="0"/>
              <a:t>Additional Steps</a:t>
            </a:r>
            <a:br>
              <a:rPr lang="en-US" dirty="0"/>
            </a:br>
            <a:r>
              <a:rPr lang="en-US" dirty="0"/>
              <a:t>for Epidemic Preparedness</a:t>
            </a:r>
          </a:p>
        </p:txBody>
      </p:sp>
      <p:sp>
        <p:nvSpPr>
          <p:cNvPr id="3" name="Content Placeholder 2"/>
          <p:cNvSpPr>
            <a:spLocks noGrp="1"/>
          </p:cNvSpPr>
          <p:nvPr>
            <p:ph idx="1"/>
          </p:nvPr>
        </p:nvSpPr>
        <p:spPr>
          <a:xfrm>
            <a:off x="685799" y="2579004"/>
            <a:ext cx="7770813" cy="3359816"/>
          </a:xfrm>
        </p:spPr>
        <p:txBody>
          <a:bodyPr/>
          <a:lstStyle/>
          <a:p>
            <a:r>
              <a:rPr lang="en-US" dirty="0"/>
              <a:t>Develop a public information plan</a:t>
            </a:r>
          </a:p>
          <a:p>
            <a:r>
              <a:rPr lang="en-US" dirty="0"/>
              <a:t>Develop a crisis communication plan</a:t>
            </a:r>
          </a:p>
          <a:p>
            <a:r>
              <a:rPr lang="en-US" dirty="0"/>
              <a:t>Identify special needs</a:t>
            </a:r>
          </a:p>
          <a:p>
            <a:r>
              <a:rPr lang="en-US" dirty="0"/>
              <a:t>Coordinate with others</a:t>
            </a:r>
          </a:p>
          <a:p>
            <a:r>
              <a:rPr lang="en-US" dirty="0"/>
              <a:t>Share your plan</a:t>
            </a:r>
          </a:p>
        </p:txBody>
      </p:sp>
    </p:spTree>
    <p:extLst>
      <p:ext uri="{BB962C8B-B14F-4D97-AF65-F5344CB8AC3E}">
        <p14:creationId xmlns:p14="http://schemas.microsoft.com/office/powerpoint/2010/main" val="1009785674"/>
      </p:ext>
    </p:extLst>
  </p:cSld>
  <p:clrMapOvr>
    <a:masterClrMapping/>
  </p:clrMapOvr>
  <mc:AlternateContent xmlns:mc="http://schemas.openxmlformats.org/markup-compatibility/2006" xmlns:p14="http://schemas.microsoft.com/office/powerpoint/2010/main">
    <mc:Choice Requires="p14">
      <p:transition spd="slow" p14:dur="2000" advTm="41294"/>
    </mc:Choice>
    <mc:Fallback xmlns="">
      <p:transition spd="slow" advTm="41294"/>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4. Distribute Information</a:t>
            </a:r>
          </a:p>
        </p:txBody>
      </p:sp>
      <p:sp>
        <p:nvSpPr>
          <p:cNvPr id="3" name="Content Placeholder 2"/>
          <p:cNvSpPr>
            <a:spLocks noGrp="1"/>
          </p:cNvSpPr>
          <p:nvPr>
            <p:ph idx="1"/>
          </p:nvPr>
        </p:nvSpPr>
        <p:spPr/>
        <p:txBody>
          <a:bodyPr/>
          <a:lstStyle/>
          <a:p>
            <a:r>
              <a:rPr lang="en-US" dirty="0"/>
              <a:t>Staff </a:t>
            </a:r>
          </a:p>
          <a:p>
            <a:r>
              <a:rPr lang="en-US" dirty="0"/>
              <a:t>Organizational members</a:t>
            </a:r>
          </a:p>
          <a:p>
            <a:r>
              <a:rPr lang="en-US" dirty="0"/>
              <a:t>People in the communities</a:t>
            </a:r>
          </a:p>
          <a:p>
            <a:endParaRPr lang="en-US" dirty="0"/>
          </a:p>
        </p:txBody>
      </p:sp>
    </p:spTree>
    <p:extLst>
      <p:ext uri="{BB962C8B-B14F-4D97-AF65-F5344CB8AC3E}">
        <p14:creationId xmlns:p14="http://schemas.microsoft.com/office/powerpoint/2010/main" val="452493996"/>
      </p:ext>
    </p:extLst>
  </p:cSld>
  <p:clrMapOvr>
    <a:masterClrMapping/>
  </p:clrMapOvr>
  <mc:AlternateContent xmlns:mc="http://schemas.openxmlformats.org/markup-compatibility/2006" xmlns:p14="http://schemas.microsoft.com/office/powerpoint/2010/main">
    <mc:Choice Requires="p14">
      <p:transition spd="slow" p14:dur="2000" advTm="73982"/>
    </mc:Choice>
    <mc:Fallback xmlns="">
      <p:transition spd="slow" advTm="73982"/>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Identify &amp; Address</a:t>
            </a:r>
          </a:p>
        </p:txBody>
      </p:sp>
      <p:sp>
        <p:nvSpPr>
          <p:cNvPr id="3" name="Content Placeholder 2"/>
          <p:cNvSpPr>
            <a:spLocks noGrp="1"/>
          </p:cNvSpPr>
          <p:nvPr>
            <p:ph idx="1"/>
          </p:nvPr>
        </p:nvSpPr>
        <p:spPr>
          <a:xfrm>
            <a:off x="698457" y="1448034"/>
            <a:ext cx="3477126" cy="3605227"/>
          </a:xfrm>
        </p:spPr>
        <p:txBody>
          <a:bodyPr>
            <a:normAutofit/>
          </a:bodyPr>
          <a:lstStyle/>
          <a:p>
            <a:r>
              <a:rPr lang="en-US" dirty="0"/>
              <a:t>List epidemic impacts </a:t>
            </a:r>
          </a:p>
          <a:p>
            <a:r>
              <a:rPr lang="en-US" dirty="0"/>
              <a:t>Develop a basic epidemic preparedness and response plan</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25" t="138" r="8704" b="15028"/>
          <a:stretch/>
        </p:blipFill>
        <p:spPr>
          <a:xfrm rot="16200000">
            <a:off x="3772195" y="1908726"/>
            <a:ext cx="4070129" cy="3116192"/>
          </a:xfrm>
          <a:prstGeom prst="rect">
            <a:avLst/>
          </a:prstGeom>
        </p:spPr>
      </p:pic>
      <p:sp>
        <p:nvSpPr>
          <p:cNvPr id="5" name="TextBox 4"/>
          <p:cNvSpPr txBox="1"/>
          <p:nvPr/>
        </p:nvSpPr>
        <p:spPr>
          <a:xfrm>
            <a:off x="4249163" y="5501887"/>
            <a:ext cx="548548" cy="246221"/>
          </a:xfrm>
          <a:prstGeom prst="rect">
            <a:avLst/>
          </a:prstGeom>
          <a:noFill/>
        </p:spPr>
        <p:txBody>
          <a:bodyPr wrap="none" rtlCol="0">
            <a:spAutoFit/>
          </a:bodyPr>
          <a:lstStyle/>
          <a:p>
            <a:r>
              <a:rPr lang="en-US" sz="1000" dirty="0"/>
              <a:t>NDSU</a:t>
            </a:r>
          </a:p>
        </p:txBody>
      </p:sp>
    </p:spTree>
    <p:extLst>
      <p:ext uri="{BB962C8B-B14F-4D97-AF65-F5344CB8AC3E}">
        <p14:creationId xmlns:p14="http://schemas.microsoft.com/office/powerpoint/2010/main" val="2705577064"/>
      </p:ext>
    </p:extLst>
  </p:cSld>
  <p:clrMapOvr>
    <a:masterClrMapping/>
  </p:clrMapOvr>
  <mc:AlternateContent xmlns:mc="http://schemas.openxmlformats.org/markup-compatibility/2006" xmlns:p14="http://schemas.microsoft.com/office/powerpoint/2010/main">
    <mc:Choice Requires="p14">
      <p:transition spd="slow" p14:dur="2000" advTm="18060"/>
    </mc:Choice>
    <mc:Fallback xmlns="">
      <p:transition spd="slow" advTm="1806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1023"/>
            <a:ext cx="9144000" cy="1888251"/>
          </a:xfrm>
        </p:spPr>
        <p:txBody>
          <a:bodyPr>
            <a:normAutofit/>
          </a:bodyPr>
          <a:lstStyle/>
          <a:p>
            <a:r>
              <a:rPr lang="en-US" dirty="0"/>
              <a:t>5. Develop Crisis</a:t>
            </a:r>
            <a:br>
              <a:rPr lang="en-US" dirty="0"/>
            </a:br>
            <a:r>
              <a:rPr lang="en-US" dirty="0"/>
              <a:t>Communication Plan</a:t>
            </a:r>
          </a:p>
        </p:txBody>
      </p:sp>
      <p:sp>
        <p:nvSpPr>
          <p:cNvPr id="3" name="Content Placeholder 2"/>
          <p:cNvSpPr>
            <a:spLocks noGrp="1"/>
          </p:cNvSpPr>
          <p:nvPr>
            <p:ph idx="1"/>
          </p:nvPr>
        </p:nvSpPr>
        <p:spPr>
          <a:xfrm>
            <a:off x="685800" y="2133836"/>
            <a:ext cx="7770813" cy="3359816"/>
          </a:xfrm>
        </p:spPr>
        <p:txBody>
          <a:bodyPr/>
          <a:lstStyle/>
          <a:p>
            <a:r>
              <a:rPr lang="en-US" dirty="0"/>
              <a:t>Identify key contacts</a:t>
            </a:r>
          </a:p>
          <a:p>
            <a:r>
              <a:rPr lang="en-US" dirty="0"/>
              <a:t>Develop chain of communications, including with supplier &amp; customers</a:t>
            </a:r>
          </a:p>
          <a:p>
            <a:r>
              <a:rPr lang="en-US" dirty="0"/>
              <a:t>Track and communicate organization and employee status</a:t>
            </a:r>
          </a:p>
        </p:txBody>
      </p:sp>
    </p:spTree>
    <p:extLst>
      <p:ext uri="{BB962C8B-B14F-4D97-AF65-F5344CB8AC3E}">
        <p14:creationId xmlns:p14="http://schemas.microsoft.com/office/powerpoint/2010/main" val="686981537"/>
      </p:ext>
    </p:extLst>
  </p:cSld>
  <p:clrMapOvr>
    <a:masterClrMapping/>
  </p:clrMapOvr>
  <mc:AlternateContent xmlns:mc="http://schemas.openxmlformats.org/markup-compatibility/2006" xmlns:p14="http://schemas.microsoft.com/office/powerpoint/2010/main">
    <mc:Choice Requires="p14">
      <p:transition spd="slow" p14:dur="2000" advTm="49137"/>
    </mc:Choice>
    <mc:Fallback xmlns="">
      <p:transition spd="slow" advTm="4913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Contact Information</a:t>
            </a:r>
          </a:p>
        </p:txBody>
      </p:sp>
      <p:sp>
        <p:nvSpPr>
          <p:cNvPr id="4" name="Content Placeholder 3"/>
          <p:cNvSpPr>
            <a:spLocks noGrp="1"/>
          </p:cNvSpPr>
          <p:nvPr>
            <p:ph sz="half" idx="2"/>
          </p:nvPr>
        </p:nvSpPr>
        <p:spPr>
          <a:xfrm>
            <a:off x="685800" y="3773132"/>
            <a:ext cx="4110038" cy="2235481"/>
          </a:xfrm>
        </p:spPr>
        <p:txBody>
          <a:bodyPr/>
          <a:lstStyle/>
          <a:p>
            <a:r>
              <a:rPr lang="en-US" sz="2800" dirty="0"/>
              <a:t>Record contact info</a:t>
            </a:r>
          </a:p>
          <a:p>
            <a:r>
              <a:rPr lang="en-US" sz="2800" dirty="0"/>
              <a:t>Develop contact list for external contacts</a:t>
            </a:r>
          </a:p>
          <a:p>
            <a:endParaRPr lang="en-US" dirty="0"/>
          </a:p>
        </p:txBody>
      </p:sp>
      <p:pic>
        <p:nvPicPr>
          <p:cNvPr id="5" name="Picture 4" descr="Pan_Plan_Template pg5.pdf"/>
          <p:cNvPicPr>
            <a:picLocks noChangeAspect="1"/>
          </p:cNvPicPr>
          <p:nvPr/>
        </p:nvPicPr>
        <p:blipFill>
          <a:blip r:embed="rId3"/>
          <a:srcRect t="40509" b="39701"/>
          <a:stretch>
            <a:fillRect/>
          </a:stretch>
        </p:blipFill>
        <p:spPr>
          <a:xfrm>
            <a:off x="685800" y="1648326"/>
            <a:ext cx="6233066" cy="1596315"/>
          </a:xfrm>
          <a:prstGeom prst="rect">
            <a:avLst/>
          </a:prstGeom>
          <a:solidFill>
            <a:schemeClr val="tx1"/>
          </a:solidFill>
        </p:spPr>
      </p:pic>
      <p:sp>
        <p:nvSpPr>
          <p:cNvPr id="6" name="Oval 5"/>
          <p:cNvSpPr/>
          <p:nvPr/>
        </p:nvSpPr>
        <p:spPr>
          <a:xfrm>
            <a:off x="3438672" y="2437392"/>
            <a:ext cx="914400" cy="914400"/>
          </a:xfrm>
          <a:prstGeom prst="ellipse">
            <a:avLst/>
          </a:prstGeom>
          <a:noFill/>
          <a:ln w="38100" cap="flat" cmpd="sng" algn="ctr">
            <a:solidFill>
              <a:srgbClr val="F79646"/>
            </a:solidFill>
            <a:prstDash val="solid"/>
            <a:round/>
            <a:headEnd type="none" w="med" len="med"/>
            <a:tailEnd type="none" w="med" len="me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247106020"/>
      </p:ext>
    </p:extLst>
  </p:cSld>
  <p:clrMapOvr>
    <a:masterClrMapping/>
  </p:clrMapOvr>
  <mc:AlternateContent xmlns:mc="http://schemas.openxmlformats.org/markup-compatibility/2006" xmlns:p14="http://schemas.microsoft.com/office/powerpoint/2010/main">
    <mc:Choice Requires="p14">
      <p:transition spd="slow" p14:dur="2000" advTm="44746"/>
    </mc:Choice>
    <mc:Fallback xmlns="">
      <p:transition spd="slow" advTm="44746"/>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 Communication with:</a:t>
            </a:r>
          </a:p>
        </p:txBody>
      </p:sp>
      <p:sp>
        <p:nvSpPr>
          <p:cNvPr id="3" name="Content Placeholder 2"/>
          <p:cNvSpPr>
            <a:spLocks noGrp="1"/>
          </p:cNvSpPr>
          <p:nvPr>
            <p:ph idx="1"/>
          </p:nvPr>
        </p:nvSpPr>
        <p:spPr>
          <a:xfrm>
            <a:off x="685800" y="1869141"/>
            <a:ext cx="7770813" cy="3702984"/>
          </a:xfrm>
        </p:spPr>
        <p:txBody>
          <a:bodyPr>
            <a:normAutofit fontScale="92500" lnSpcReduction="10000"/>
          </a:bodyPr>
          <a:lstStyle/>
          <a:p>
            <a:r>
              <a:rPr lang="en-US" sz="3000" b="1" dirty="0"/>
              <a:t>Employees / Volunteers</a:t>
            </a:r>
          </a:p>
          <a:p>
            <a:r>
              <a:rPr lang="en-US" dirty="0"/>
              <a:t>Organization leaders</a:t>
            </a:r>
          </a:p>
          <a:p>
            <a:r>
              <a:rPr lang="en-US" dirty="0"/>
              <a:t>Organization members</a:t>
            </a:r>
          </a:p>
          <a:p>
            <a:r>
              <a:rPr lang="en-US" dirty="0"/>
              <a:t>Public</a:t>
            </a:r>
          </a:p>
          <a:p>
            <a:r>
              <a:rPr lang="en-US" dirty="0"/>
              <a:t>Government</a:t>
            </a:r>
          </a:p>
          <a:p>
            <a:r>
              <a:rPr lang="en-US" dirty="0"/>
              <a:t>Vendors</a:t>
            </a:r>
          </a:p>
        </p:txBody>
      </p:sp>
    </p:spTree>
    <p:extLst>
      <p:ext uri="{BB962C8B-B14F-4D97-AF65-F5344CB8AC3E}">
        <p14:creationId xmlns:p14="http://schemas.microsoft.com/office/powerpoint/2010/main" val="1466847309"/>
      </p:ext>
    </p:extLst>
  </p:cSld>
  <p:clrMapOvr>
    <a:masterClrMapping/>
  </p:clrMapOvr>
  <mc:AlternateContent xmlns:mc="http://schemas.openxmlformats.org/markup-compatibility/2006" xmlns:p14="http://schemas.microsoft.com/office/powerpoint/2010/main">
    <mc:Choice Requires="p14">
      <p:transition spd="slow" p14:dur="2000" advTm="37247"/>
    </mc:Choice>
    <mc:Fallback xmlns="">
      <p:transition spd="slow" advTm="3724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 Communication with:</a:t>
            </a:r>
          </a:p>
        </p:txBody>
      </p:sp>
      <p:sp>
        <p:nvSpPr>
          <p:cNvPr id="3" name="Content Placeholder 2"/>
          <p:cNvSpPr>
            <a:spLocks noGrp="1"/>
          </p:cNvSpPr>
          <p:nvPr>
            <p:ph idx="1"/>
          </p:nvPr>
        </p:nvSpPr>
        <p:spPr>
          <a:xfrm>
            <a:off x="685800" y="1869141"/>
            <a:ext cx="7770813" cy="3702984"/>
          </a:xfrm>
        </p:spPr>
        <p:txBody>
          <a:bodyPr>
            <a:normAutofit fontScale="92500" lnSpcReduction="10000"/>
          </a:bodyPr>
          <a:lstStyle/>
          <a:p>
            <a:r>
              <a:rPr lang="en-US" dirty="0"/>
              <a:t>Employees / Volunteers</a:t>
            </a:r>
          </a:p>
          <a:p>
            <a:r>
              <a:rPr lang="en-US" sz="3000" b="1" dirty="0"/>
              <a:t>Organization leaders</a:t>
            </a:r>
          </a:p>
          <a:p>
            <a:r>
              <a:rPr lang="en-US" dirty="0"/>
              <a:t>Organization members</a:t>
            </a:r>
          </a:p>
          <a:p>
            <a:r>
              <a:rPr lang="en-US" dirty="0"/>
              <a:t>Public</a:t>
            </a:r>
          </a:p>
          <a:p>
            <a:r>
              <a:rPr lang="en-US" dirty="0"/>
              <a:t>Government</a:t>
            </a:r>
          </a:p>
          <a:p>
            <a:r>
              <a:rPr lang="en-US" dirty="0"/>
              <a:t>Vendors</a:t>
            </a:r>
          </a:p>
        </p:txBody>
      </p:sp>
    </p:spTree>
    <p:extLst>
      <p:ext uri="{BB962C8B-B14F-4D97-AF65-F5344CB8AC3E}">
        <p14:creationId xmlns:p14="http://schemas.microsoft.com/office/powerpoint/2010/main" val="12342896"/>
      </p:ext>
    </p:extLst>
  </p:cSld>
  <p:clrMapOvr>
    <a:masterClrMapping/>
  </p:clrMapOvr>
  <mc:AlternateContent xmlns:mc="http://schemas.openxmlformats.org/markup-compatibility/2006" xmlns:p14="http://schemas.microsoft.com/office/powerpoint/2010/main">
    <mc:Choice Requires="p14">
      <p:transition spd="slow" p14:dur="2000" advTm="22964"/>
    </mc:Choice>
    <mc:Fallback xmlns="">
      <p:transition spd="slow" advTm="22964"/>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 Communication with:</a:t>
            </a:r>
          </a:p>
        </p:txBody>
      </p:sp>
      <p:sp>
        <p:nvSpPr>
          <p:cNvPr id="3" name="Content Placeholder 2"/>
          <p:cNvSpPr>
            <a:spLocks noGrp="1"/>
          </p:cNvSpPr>
          <p:nvPr>
            <p:ph idx="1"/>
          </p:nvPr>
        </p:nvSpPr>
        <p:spPr>
          <a:xfrm>
            <a:off x="685800" y="1869141"/>
            <a:ext cx="7770813" cy="3702984"/>
          </a:xfrm>
        </p:spPr>
        <p:txBody>
          <a:bodyPr>
            <a:normAutofit fontScale="92500" lnSpcReduction="10000"/>
          </a:bodyPr>
          <a:lstStyle/>
          <a:p>
            <a:r>
              <a:rPr lang="en-US" sz="2600" dirty="0"/>
              <a:t>Employees / Volunteers</a:t>
            </a:r>
          </a:p>
          <a:p>
            <a:r>
              <a:rPr lang="en-US" dirty="0"/>
              <a:t>Organization leaders</a:t>
            </a:r>
          </a:p>
          <a:p>
            <a:r>
              <a:rPr lang="en-US" sz="3000" b="1" dirty="0"/>
              <a:t>Organization members</a:t>
            </a:r>
          </a:p>
          <a:p>
            <a:r>
              <a:rPr lang="en-US" dirty="0"/>
              <a:t>Public</a:t>
            </a:r>
          </a:p>
          <a:p>
            <a:r>
              <a:rPr lang="en-US" dirty="0"/>
              <a:t>Government</a:t>
            </a:r>
          </a:p>
          <a:p>
            <a:r>
              <a:rPr lang="en-US" dirty="0"/>
              <a:t>Vendors</a:t>
            </a:r>
          </a:p>
        </p:txBody>
      </p:sp>
    </p:spTree>
    <p:extLst>
      <p:ext uri="{BB962C8B-B14F-4D97-AF65-F5344CB8AC3E}">
        <p14:creationId xmlns:p14="http://schemas.microsoft.com/office/powerpoint/2010/main" val="2616801500"/>
      </p:ext>
    </p:extLst>
  </p:cSld>
  <p:clrMapOvr>
    <a:masterClrMapping/>
  </p:clrMapOvr>
  <mc:AlternateContent xmlns:mc="http://schemas.openxmlformats.org/markup-compatibility/2006" xmlns:p14="http://schemas.microsoft.com/office/powerpoint/2010/main">
    <mc:Choice Requires="p14">
      <p:transition spd="slow" p14:dur="2000" advTm="26549"/>
    </mc:Choice>
    <mc:Fallback xmlns="">
      <p:transition spd="slow" advTm="26549"/>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 Communication with:</a:t>
            </a:r>
          </a:p>
        </p:txBody>
      </p:sp>
      <p:sp>
        <p:nvSpPr>
          <p:cNvPr id="3" name="Content Placeholder 2"/>
          <p:cNvSpPr>
            <a:spLocks noGrp="1"/>
          </p:cNvSpPr>
          <p:nvPr>
            <p:ph idx="1"/>
          </p:nvPr>
        </p:nvSpPr>
        <p:spPr>
          <a:xfrm>
            <a:off x="685800" y="1869141"/>
            <a:ext cx="7770813" cy="3702984"/>
          </a:xfrm>
        </p:spPr>
        <p:txBody>
          <a:bodyPr>
            <a:normAutofit fontScale="92500" lnSpcReduction="10000"/>
          </a:bodyPr>
          <a:lstStyle/>
          <a:p>
            <a:r>
              <a:rPr lang="en-US" dirty="0"/>
              <a:t>Employees / Volunteers</a:t>
            </a:r>
          </a:p>
          <a:p>
            <a:r>
              <a:rPr lang="en-US" dirty="0"/>
              <a:t>Organization leaders</a:t>
            </a:r>
          </a:p>
          <a:p>
            <a:r>
              <a:rPr lang="en-US" dirty="0"/>
              <a:t>Organization members</a:t>
            </a:r>
          </a:p>
          <a:p>
            <a:r>
              <a:rPr lang="en-US" sz="3000" b="1" dirty="0"/>
              <a:t>Public</a:t>
            </a:r>
          </a:p>
          <a:p>
            <a:r>
              <a:rPr lang="en-US" dirty="0"/>
              <a:t>Government</a:t>
            </a:r>
          </a:p>
          <a:p>
            <a:r>
              <a:rPr lang="en-US" dirty="0"/>
              <a:t>Vendors</a:t>
            </a:r>
          </a:p>
        </p:txBody>
      </p:sp>
    </p:spTree>
    <p:extLst>
      <p:ext uri="{BB962C8B-B14F-4D97-AF65-F5344CB8AC3E}">
        <p14:creationId xmlns:p14="http://schemas.microsoft.com/office/powerpoint/2010/main" val="2669682363"/>
      </p:ext>
    </p:extLst>
  </p:cSld>
  <p:clrMapOvr>
    <a:masterClrMapping/>
  </p:clrMapOvr>
  <mc:AlternateContent xmlns:mc="http://schemas.openxmlformats.org/markup-compatibility/2006" xmlns:p14="http://schemas.microsoft.com/office/powerpoint/2010/main">
    <mc:Choice Requires="p14">
      <p:transition spd="slow" p14:dur="2000" advTm="23077"/>
    </mc:Choice>
    <mc:Fallback xmlns="">
      <p:transition spd="slow" advTm="23077"/>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 Communication with:</a:t>
            </a:r>
          </a:p>
        </p:txBody>
      </p:sp>
      <p:sp>
        <p:nvSpPr>
          <p:cNvPr id="3" name="Content Placeholder 2"/>
          <p:cNvSpPr>
            <a:spLocks noGrp="1"/>
          </p:cNvSpPr>
          <p:nvPr>
            <p:ph idx="1"/>
          </p:nvPr>
        </p:nvSpPr>
        <p:spPr>
          <a:xfrm>
            <a:off x="685800" y="1869141"/>
            <a:ext cx="7770813" cy="3702984"/>
          </a:xfrm>
        </p:spPr>
        <p:txBody>
          <a:bodyPr>
            <a:normAutofit fontScale="92500" lnSpcReduction="10000"/>
          </a:bodyPr>
          <a:lstStyle/>
          <a:p>
            <a:r>
              <a:rPr lang="en-US" dirty="0"/>
              <a:t>Employees / Volunteers</a:t>
            </a:r>
          </a:p>
          <a:p>
            <a:r>
              <a:rPr lang="en-US" dirty="0"/>
              <a:t>Organization leaders</a:t>
            </a:r>
          </a:p>
          <a:p>
            <a:r>
              <a:rPr lang="en-US" dirty="0"/>
              <a:t>Organization members</a:t>
            </a:r>
          </a:p>
          <a:p>
            <a:r>
              <a:rPr lang="en-US" dirty="0"/>
              <a:t>Public</a:t>
            </a:r>
          </a:p>
          <a:p>
            <a:r>
              <a:rPr lang="en-US" sz="3000" b="1" dirty="0"/>
              <a:t>Government</a:t>
            </a:r>
          </a:p>
          <a:p>
            <a:r>
              <a:rPr lang="en-US" dirty="0"/>
              <a:t>Vendors</a:t>
            </a:r>
          </a:p>
        </p:txBody>
      </p:sp>
    </p:spTree>
    <p:extLst>
      <p:ext uri="{BB962C8B-B14F-4D97-AF65-F5344CB8AC3E}">
        <p14:creationId xmlns:p14="http://schemas.microsoft.com/office/powerpoint/2010/main" val="2032936813"/>
      </p:ext>
    </p:extLst>
  </p:cSld>
  <p:clrMapOvr>
    <a:masterClrMapping/>
  </p:clrMapOvr>
  <mc:AlternateContent xmlns:mc="http://schemas.openxmlformats.org/markup-compatibility/2006" xmlns:p14="http://schemas.microsoft.com/office/powerpoint/2010/main">
    <mc:Choice Requires="p14">
      <p:transition spd="slow" p14:dur="2000" advTm="21572"/>
    </mc:Choice>
    <mc:Fallback xmlns="">
      <p:transition spd="slow" advTm="21572"/>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Maintain Communication with:</a:t>
            </a:r>
          </a:p>
        </p:txBody>
      </p:sp>
      <p:sp>
        <p:nvSpPr>
          <p:cNvPr id="3" name="Content Placeholder 2"/>
          <p:cNvSpPr>
            <a:spLocks noGrp="1"/>
          </p:cNvSpPr>
          <p:nvPr>
            <p:ph idx="1"/>
          </p:nvPr>
        </p:nvSpPr>
        <p:spPr>
          <a:xfrm>
            <a:off x="685800" y="1869141"/>
            <a:ext cx="7770813" cy="3702984"/>
          </a:xfrm>
        </p:spPr>
        <p:txBody>
          <a:bodyPr>
            <a:normAutofit fontScale="92500" lnSpcReduction="10000"/>
          </a:bodyPr>
          <a:lstStyle/>
          <a:p>
            <a:r>
              <a:rPr lang="en-US" dirty="0"/>
              <a:t>Employees / Volunteers</a:t>
            </a:r>
          </a:p>
          <a:p>
            <a:r>
              <a:rPr lang="en-US" dirty="0"/>
              <a:t>Organization leaders</a:t>
            </a:r>
          </a:p>
          <a:p>
            <a:r>
              <a:rPr lang="en-US" dirty="0"/>
              <a:t>Organization members</a:t>
            </a:r>
          </a:p>
          <a:p>
            <a:r>
              <a:rPr lang="en-US" dirty="0"/>
              <a:t>Public</a:t>
            </a:r>
          </a:p>
          <a:p>
            <a:r>
              <a:rPr lang="en-US" dirty="0"/>
              <a:t>Government</a:t>
            </a:r>
          </a:p>
          <a:p>
            <a:r>
              <a:rPr lang="en-US" sz="3000" b="1" dirty="0"/>
              <a:t>Vendors</a:t>
            </a:r>
          </a:p>
        </p:txBody>
      </p:sp>
    </p:spTree>
    <p:extLst>
      <p:ext uri="{BB962C8B-B14F-4D97-AF65-F5344CB8AC3E}">
        <p14:creationId xmlns:p14="http://schemas.microsoft.com/office/powerpoint/2010/main" val="2649170627"/>
      </p:ext>
    </p:extLst>
  </p:cSld>
  <p:clrMapOvr>
    <a:masterClrMapping/>
  </p:clrMapOvr>
  <mc:AlternateContent xmlns:mc="http://schemas.openxmlformats.org/markup-compatibility/2006" xmlns:p14="http://schemas.microsoft.com/office/powerpoint/2010/main">
    <mc:Choice Requires="p14">
      <p:transition spd="slow" p14:dur="2000" advTm="14819"/>
    </mc:Choice>
    <mc:Fallback xmlns="">
      <p:transition spd="slow" advTm="14819"/>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6. Identify Special Needs</a:t>
            </a:r>
          </a:p>
        </p:txBody>
      </p:sp>
      <p:sp>
        <p:nvSpPr>
          <p:cNvPr id="3" name="Content Placeholder 2"/>
          <p:cNvSpPr>
            <a:spLocks noGrp="1"/>
          </p:cNvSpPr>
          <p:nvPr>
            <p:ph sz="half" idx="1"/>
          </p:nvPr>
        </p:nvSpPr>
        <p:spPr>
          <a:xfrm>
            <a:off x="685799" y="1519893"/>
            <a:ext cx="3933825" cy="4365625"/>
          </a:xfrm>
        </p:spPr>
        <p:txBody>
          <a:bodyPr>
            <a:normAutofit/>
          </a:bodyPr>
          <a:lstStyle/>
          <a:p>
            <a:r>
              <a:rPr lang="en-US" sz="2800" dirty="0"/>
              <a:t>Elderly</a:t>
            </a:r>
          </a:p>
          <a:p>
            <a:r>
              <a:rPr lang="en-US" sz="2800" dirty="0"/>
              <a:t>Disabled</a:t>
            </a:r>
          </a:p>
          <a:p>
            <a:r>
              <a:rPr lang="en-US" sz="2800" dirty="0"/>
              <a:t>Poor</a:t>
            </a:r>
          </a:p>
          <a:p>
            <a:r>
              <a:rPr lang="en-US" sz="2800" dirty="0"/>
              <a:t>Limited English speakers</a:t>
            </a:r>
          </a:p>
          <a:p>
            <a:r>
              <a:rPr lang="en-US" sz="2800" dirty="0"/>
              <a:t>Reading/Learning impaired</a:t>
            </a:r>
          </a:p>
        </p:txBody>
      </p:sp>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60171" t="-596"/>
          <a:stretch/>
        </p:blipFill>
        <p:spPr>
          <a:xfrm>
            <a:off x="4463716" y="1550893"/>
            <a:ext cx="2511319" cy="4143921"/>
          </a:xfrm>
          <a:prstGeom prst="rect">
            <a:avLst/>
          </a:prstGeom>
        </p:spPr>
      </p:pic>
      <p:sp>
        <p:nvSpPr>
          <p:cNvPr id="6" name="TextBox 5"/>
          <p:cNvSpPr txBox="1"/>
          <p:nvPr/>
        </p:nvSpPr>
        <p:spPr>
          <a:xfrm>
            <a:off x="4463716" y="5705556"/>
            <a:ext cx="1085554" cy="246221"/>
          </a:xfrm>
          <a:prstGeom prst="rect">
            <a:avLst/>
          </a:prstGeom>
          <a:noFill/>
        </p:spPr>
        <p:txBody>
          <a:bodyPr wrap="none" rtlCol="0">
            <a:spAutoFit/>
          </a:bodyPr>
          <a:lstStyle/>
          <a:p>
            <a:r>
              <a:rPr lang="en-US" sz="1000" dirty="0">
                <a:latin typeface="Calibri" panose="020F0502020204030204" pitchFamily="34" charset="0"/>
              </a:rPr>
              <a:t>Flickr: Penn State</a:t>
            </a:r>
          </a:p>
        </p:txBody>
      </p:sp>
    </p:spTree>
    <p:extLst>
      <p:ext uri="{BB962C8B-B14F-4D97-AF65-F5344CB8AC3E}">
        <p14:creationId xmlns:p14="http://schemas.microsoft.com/office/powerpoint/2010/main" val="304721073"/>
      </p:ext>
    </p:extLst>
  </p:cSld>
  <p:clrMapOvr>
    <a:masterClrMapping/>
  </p:clrMapOvr>
  <mc:AlternateContent xmlns:mc="http://schemas.openxmlformats.org/markup-compatibility/2006" xmlns:p14="http://schemas.microsoft.com/office/powerpoint/2010/main">
    <mc:Choice Requires="p14">
      <p:transition spd="slow" p14:dur="2000" advTm="52594"/>
    </mc:Choice>
    <mc:Fallback xmlns="">
      <p:transition spd="slow" advTm="52594"/>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7. Coordinate with Others</a:t>
            </a:r>
          </a:p>
        </p:txBody>
      </p:sp>
      <p:sp>
        <p:nvSpPr>
          <p:cNvPr id="3" name="Content Placeholder 2"/>
          <p:cNvSpPr>
            <a:spLocks noGrp="1"/>
          </p:cNvSpPr>
          <p:nvPr>
            <p:ph idx="1"/>
          </p:nvPr>
        </p:nvSpPr>
        <p:spPr/>
        <p:txBody>
          <a:bodyPr/>
          <a:lstStyle/>
          <a:p>
            <a:r>
              <a:rPr lang="en-US" dirty="0"/>
              <a:t>Plans of other organizations</a:t>
            </a:r>
          </a:p>
          <a:p>
            <a:r>
              <a:rPr lang="en-US" dirty="0"/>
              <a:t>Use of your facilities</a:t>
            </a:r>
          </a:p>
          <a:p>
            <a:r>
              <a:rPr lang="en-US" dirty="0"/>
              <a:t>Your potential involvement</a:t>
            </a:r>
          </a:p>
        </p:txBody>
      </p:sp>
    </p:spTree>
    <p:extLst>
      <p:ext uri="{BB962C8B-B14F-4D97-AF65-F5344CB8AC3E}">
        <p14:creationId xmlns:p14="http://schemas.microsoft.com/office/powerpoint/2010/main" val="3163409527"/>
      </p:ext>
    </p:extLst>
  </p:cSld>
  <p:clrMapOvr>
    <a:masterClrMapping/>
  </p:clrMapOvr>
  <mc:AlternateContent xmlns:mc="http://schemas.openxmlformats.org/markup-compatibility/2006" xmlns:p14="http://schemas.microsoft.com/office/powerpoint/2010/main">
    <mc:Choice Requires="p14">
      <p:transition spd="slow" p14:dur="2000" advTm="64933"/>
    </mc:Choice>
    <mc:Fallback xmlns="">
      <p:transition spd="slow" advTm="6493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Impacts</a:t>
            </a:r>
          </a:p>
        </p:txBody>
      </p:sp>
      <p:sp>
        <p:nvSpPr>
          <p:cNvPr id="3" name="Content Placeholder 2"/>
          <p:cNvSpPr>
            <a:spLocks noGrp="1"/>
          </p:cNvSpPr>
          <p:nvPr>
            <p:ph idx="1"/>
          </p:nvPr>
        </p:nvSpPr>
        <p:spPr/>
        <p:txBody>
          <a:bodyPr/>
          <a:lstStyle/>
          <a:p>
            <a:pPr marL="0" indent="0">
              <a:buNone/>
            </a:pPr>
            <a:r>
              <a:rPr lang="en-US" dirty="0"/>
              <a:t>High levels of illness and death lead to:</a:t>
            </a:r>
          </a:p>
          <a:p>
            <a:r>
              <a:rPr lang="en-US" dirty="0"/>
              <a:t>Social disruption </a:t>
            </a:r>
          </a:p>
          <a:p>
            <a:r>
              <a:rPr lang="en-US" dirty="0"/>
              <a:t>Economic loss</a:t>
            </a:r>
          </a:p>
          <a:p>
            <a:endParaRPr lang="en-US" dirty="0"/>
          </a:p>
        </p:txBody>
      </p:sp>
      <p:sp>
        <p:nvSpPr>
          <p:cNvPr id="4" name="TextBox 3"/>
          <p:cNvSpPr txBox="1"/>
          <p:nvPr/>
        </p:nvSpPr>
        <p:spPr>
          <a:xfrm>
            <a:off x="456406" y="4096221"/>
            <a:ext cx="8229600" cy="646331"/>
          </a:xfrm>
          <a:prstGeom prst="rect">
            <a:avLst/>
          </a:prstGeom>
          <a:noFill/>
        </p:spPr>
        <p:txBody>
          <a:bodyPr wrap="square" rtlCol="0">
            <a:spAutoFit/>
          </a:bodyPr>
          <a:lstStyle/>
          <a:p>
            <a:pPr algn="ctr"/>
            <a:r>
              <a:rPr lang="en-US" sz="3600" b="1" dirty="0">
                <a:solidFill>
                  <a:srgbClr val="F79646"/>
                </a:solidFill>
                <a:latin typeface="Calibri" panose="020F0502020204030204" pitchFamily="34" charset="0"/>
              </a:rPr>
              <a:t>Everyday life is disrupted</a:t>
            </a:r>
          </a:p>
        </p:txBody>
      </p:sp>
    </p:spTree>
    <p:extLst>
      <p:ext uri="{BB962C8B-B14F-4D97-AF65-F5344CB8AC3E}">
        <p14:creationId xmlns:p14="http://schemas.microsoft.com/office/powerpoint/2010/main" val="1450141624"/>
      </p:ext>
    </p:extLst>
  </p:cSld>
  <p:clrMapOvr>
    <a:masterClrMapping/>
  </p:clrMapOvr>
  <mc:AlternateContent xmlns:mc="http://schemas.openxmlformats.org/markup-compatibility/2006" xmlns:p14="http://schemas.microsoft.com/office/powerpoint/2010/main">
    <mc:Choice Requires="p14">
      <p:transition spd="slow" p14:dur="2000" advTm="29534"/>
    </mc:Choice>
    <mc:Fallback xmlns="">
      <p:transition spd="slow" advTm="29534"/>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8. Share Your Plan</a:t>
            </a:r>
          </a:p>
        </p:txBody>
      </p:sp>
      <p:sp>
        <p:nvSpPr>
          <p:cNvPr id="3" name="Content Placeholder 2"/>
          <p:cNvSpPr>
            <a:spLocks noGrp="1"/>
          </p:cNvSpPr>
          <p:nvPr>
            <p:ph idx="1"/>
          </p:nvPr>
        </p:nvSpPr>
        <p:spPr/>
        <p:txBody>
          <a:bodyPr/>
          <a:lstStyle/>
          <a:p>
            <a:r>
              <a:rPr lang="en-US" dirty="0"/>
              <a:t>Staff</a:t>
            </a:r>
          </a:p>
          <a:p>
            <a:r>
              <a:rPr lang="en-US" dirty="0"/>
              <a:t>Members &amp; volunteers</a:t>
            </a:r>
          </a:p>
          <a:p>
            <a:r>
              <a:rPr lang="en-US" dirty="0"/>
              <a:t>Other agencies &amp; </a:t>
            </a:r>
            <a:r>
              <a:rPr lang="en-US"/>
              <a:t>community organizations</a:t>
            </a:r>
            <a:endParaRPr lang="en-US" dirty="0"/>
          </a:p>
        </p:txBody>
      </p:sp>
    </p:spTree>
    <p:extLst>
      <p:ext uri="{BB962C8B-B14F-4D97-AF65-F5344CB8AC3E}">
        <p14:creationId xmlns:p14="http://schemas.microsoft.com/office/powerpoint/2010/main" val="3359446458"/>
      </p:ext>
    </p:extLst>
  </p:cSld>
  <p:clrMapOvr>
    <a:masterClrMapping/>
  </p:clrMapOvr>
  <mc:AlternateContent xmlns:mc="http://schemas.openxmlformats.org/markup-compatibility/2006" xmlns:p14="http://schemas.microsoft.com/office/powerpoint/2010/main">
    <mc:Choice Requires="p14">
      <p:transition spd="slow" p14:dur="2000" advTm="59770"/>
    </mc:Choice>
    <mc:Fallback xmlns="">
      <p:transition spd="slow" advTm="5977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&amp; Revise Your Plan</a:t>
            </a:r>
          </a:p>
        </p:txBody>
      </p:sp>
      <p:sp>
        <p:nvSpPr>
          <p:cNvPr id="3" name="Content Placeholder 2"/>
          <p:cNvSpPr>
            <a:spLocks noGrp="1"/>
          </p:cNvSpPr>
          <p:nvPr>
            <p:ph idx="1"/>
          </p:nvPr>
        </p:nvSpPr>
        <p:spPr/>
        <p:txBody>
          <a:bodyPr/>
          <a:lstStyle/>
          <a:p>
            <a:r>
              <a:rPr lang="en-US" dirty="0"/>
              <a:t>Review twice a year</a:t>
            </a:r>
          </a:p>
          <a:p>
            <a:r>
              <a:rPr lang="en-US" dirty="0"/>
              <a:t>Practice</a:t>
            </a:r>
          </a:p>
          <a:p>
            <a:r>
              <a:rPr lang="en-US" dirty="0"/>
              <a:t>Date of change</a:t>
            </a:r>
          </a:p>
          <a:p>
            <a:r>
              <a:rPr lang="en-US" dirty="0"/>
              <a:t>Who made the change</a:t>
            </a:r>
          </a:p>
          <a:p>
            <a:r>
              <a:rPr lang="en-US" dirty="0"/>
              <a:t>Revise as needed</a:t>
            </a:r>
          </a:p>
        </p:txBody>
      </p:sp>
    </p:spTree>
    <p:extLst>
      <p:ext uri="{BB962C8B-B14F-4D97-AF65-F5344CB8AC3E}">
        <p14:creationId xmlns:p14="http://schemas.microsoft.com/office/powerpoint/2010/main" val="897061511"/>
      </p:ext>
    </p:extLst>
  </p:cSld>
  <p:clrMapOvr>
    <a:masterClrMapping/>
  </p:clrMapOvr>
  <mc:AlternateContent xmlns:mc="http://schemas.openxmlformats.org/markup-compatibility/2006" xmlns:p14="http://schemas.microsoft.com/office/powerpoint/2010/main">
    <mc:Choice Requires="p14">
      <p:transition spd="slow" p14:dur="2000" advTm="46761"/>
    </mc:Choice>
    <mc:Fallback xmlns="">
      <p:transition spd="slow" advTm="46761"/>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Hope</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1009" y="2099673"/>
            <a:ext cx="7040393" cy="2688896"/>
          </a:xfrm>
          <a:prstGeom prst="rect">
            <a:avLst/>
          </a:prstGeom>
        </p:spPr>
      </p:pic>
    </p:spTree>
    <p:extLst>
      <p:ext uri="{BB962C8B-B14F-4D97-AF65-F5344CB8AC3E}">
        <p14:creationId xmlns:p14="http://schemas.microsoft.com/office/powerpoint/2010/main" val="3030016372"/>
      </p:ext>
    </p:extLst>
  </p:cSld>
  <p:clrMapOvr>
    <a:masterClrMapping/>
  </p:clrMapOvr>
  <mc:AlternateContent xmlns:mc="http://schemas.openxmlformats.org/markup-compatibility/2006" xmlns:p14="http://schemas.microsoft.com/office/powerpoint/2010/main">
    <mc:Choice Requires="p14">
      <p:transition spd="slow" p14:dur="2000" advTm="25741"/>
    </mc:Choice>
    <mc:Fallback xmlns="">
      <p:transition spd="slow" advTm="2574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8462428"/>
      </p:ext>
    </p:extLst>
  </p:cSld>
  <p:clrMapOvr>
    <a:masterClrMapping/>
  </p:clrMapOvr>
  <mc:AlternateContent xmlns:mc="http://schemas.openxmlformats.org/markup-compatibility/2006" xmlns:p14="http://schemas.microsoft.com/office/powerpoint/2010/main">
    <mc:Choice Requires="p14">
      <p:transition spd="slow" p14:dur="2000" advTm="5577"/>
    </mc:Choice>
    <mc:Fallback xmlns="">
      <p:transition spd="slow" advTm="5577"/>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a:t>General Impacts</a:t>
            </a:r>
          </a:p>
        </p:txBody>
      </p:sp>
      <p:sp>
        <p:nvSpPr>
          <p:cNvPr id="10" name="Content Placeholder 9"/>
          <p:cNvSpPr>
            <a:spLocks noGrp="1"/>
          </p:cNvSpPr>
          <p:nvPr>
            <p:ph sz="half" idx="1"/>
          </p:nvPr>
        </p:nvSpPr>
        <p:spPr>
          <a:xfrm>
            <a:off x="685800" y="1658440"/>
            <a:ext cx="2683042" cy="4365625"/>
          </a:xfrm>
        </p:spPr>
        <p:txBody>
          <a:bodyPr>
            <a:normAutofit/>
          </a:bodyPr>
          <a:lstStyle/>
          <a:p>
            <a:pPr marL="0" indent="0">
              <a:buNone/>
            </a:pPr>
            <a:r>
              <a:rPr lang="en-US" sz="2800" dirty="0"/>
              <a:t>Issues in every state and community</a:t>
            </a:r>
          </a:p>
          <a:p>
            <a:pPr algn="ctr"/>
            <a:endParaRPr lang="en-US" sz="2800" dirty="0"/>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05726" y="1658440"/>
            <a:ext cx="4750887" cy="3563165"/>
          </a:xfrm>
          <a:prstGeom prst="rect">
            <a:avLst/>
          </a:prstGeom>
        </p:spPr>
      </p:pic>
      <p:sp>
        <p:nvSpPr>
          <p:cNvPr id="13" name="TextBox 12"/>
          <p:cNvSpPr txBox="1"/>
          <p:nvPr/>
        </p:nvSpPr>
        <p:spPr>
          <a:xfrm>
            <a:off x="3606037" y="5249522"/>
            <a:ext cx="1930337" cy="246221"/>
          </a:xfrm>
          <a:prstGeom prst="rect">
            <a:avLst/>
          </a:prstGeom>
          <a:noFill/>
        </p:spPr>
        <p:txBody>
          <a:bodyPr wrap="none" rtlCol="0">
            <a:spAutoFit/>
          </a:bodyPr>
          <a:lstStyle/>
          <a:p>
            <a:r>
              <a:rPr lang="en-US" sz="1000" dirty="0"/>
              <a:t>Flickr: Scorpions and Centaurs</a:t>
            </a:r>
          </a:p>
        </p:txBody>
      </p:sp>
    </p:spTree>
    <p:extLst>
      <p:ext uri="{BB962C8B-B14F-4D97-AF65-F5344CB8AC3E}">
        <p14:creationId xmlns:p14="http://schemas.microsoft.com/office/powerpoint/2010/main" val="880338827"/>
      </p:ext>
    </p:extLst>
  </p:cSld>
  <p:clrMapOvr>
    <a:masterClrMapping/>
  </p:clrMapOvr>
  <mc:AlternateContent xmlns:mc="http://schemas.openxmlformats.org/markup-compatibility/2006" xmlns:p14="http://schemas.microsoft.com/office/powerpoint/2010/main">
    <mc:Choice Requires="p14">
      <p:transition spd="slow" p14:dur="2000" advTm="29309"/>
    </mc:Choice>
    <mc:Fallback xmlns="">
      <p:transition spd="slow" advTm="29309"/>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25560"/>
            <a:ext cx="7770813" cy="1429871"/>
          </a:xfrm>
        </p:spPr>
        <p:txBody>
          <a:bodyPr>
            <a:noAutofit/>
          </a:bodyPr>
          <a:lstStyle/>
          <a:p>
            <a:r>
              <a:rPr lang="en-US" dirty="0"/>
              <a:t>General Impacts </a:t>
            </a:r>
            <a:br>
              <a:rPr lang="en-US" dirty="0"/>
            </a:br>
            <a:r>
              <a:rPr lang="en-US" dirty="0"/>
              <a:t>from Disruption and Loss</a:t>
            </a:r>
          </a:p>
        </p:txBody>
      </p:sp>
      <p:sp>
        <p:nvSpPr>
          <p:cNvPr id="3" name="Content Placeholder 2"/>
          <p:cNvSpPr>
            <a:spLocks noGrp="1"/>
          </p:cNvSpPr>
          <p:nvPr>
            <p:ph sz="half" idx="1"/>
          </p:nvPr>
        </p:nvSpPr>
        <p:spPr>
          <a:xfrm>
            <a:off x="685800" y="1988616"/>
            <a:ext cx="3611880" cy="4365625"/>
          </a:xfrm>
        </p:spPr>
        <p:txBody>
          <a:bodyPr/>
          <a:lstStyle/>
          <a:p>
            <a:r>
              <a:rPr lang="en-US" sz="2800" dirty="0"/>
              <a:t>Public gatherings halted </a:t>
            </a:r>
          </a:p>
          <a:p>
            <a:r>
              <a:rPr lang="en-US" sz="2800" dirty="0"/>
              <a:t>Services lost</a:t>
            </a:r>
          </a:p>
          <a:p>
            <a:r>
              <a:rPr lang="en-US" sz="2800" dirty="0"/>
              <a:t>Businesses hurt</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7280" y="1988616"/>
            <a:ext cx="4519333" cy="3389500"/>
          </a:xfrm>
          <a:prstGeom prst="rect">
            <a:avLst/>
          </a:prstGeom>
        </p:spPr>
      </p:pic>
      <p:sp>
        <p:nvSpPr>
          <p:cNvPr id="6" name="TextBox 5"/>
          <p:cNvSpPr txBox="1"/>
          <p:nvPr/>
        </p:nvSpPr>
        <p:spPr>
          <a:xfrm>
            <a:off x="3886200" y="5383342"/>
            <a:ext cx="1109599" cy="246221"/>
          </a:xfrm>
          <a:prstGeom prst="rect">
            <a:avLst/>
          </a:prstGeom>
          <a:noFill/>
        </p:spPr>
        <p:txBody>
          <a:bodyPr wrap="none" rtlCol="0">
            <a:spAutoFit/>
          </a:bodyPr>
          <a:lstStyle/>
          <a:p>
            <a:r>
              <a:rPr lang="en-US" sz="1000" dirty="0"/>
              <a:t>Flickr: MTSOfan</a:t>
            </a:r>
          </a:p>
        </p:txBody>
      </p:sp>
    </p:spTree>
    <p:extLst>
      <p:ext uri="{BB962C8B-B14F-4D97-AF65-F5344CB8AC3E}">
        <p14:creationId xmlns:p14="http://schemas.microsoft.com/office/powerpoint/2010/main" val="3158889650"/>
      </p:ext>
    </p:extLst>
  </p:cSld>
  <p:clrMapOvr>
    <a:masterClrMapping/>
  </p:clrMapOvr>
  <mc:AlternateContent xmlns:mc="http://schemas.openxmlformats.org/markup-compatibility/2006" xmlns:p14="http://schemas.microsoft.com/office/powerpoint/2010/main">
    <mc:Choice Requires="p14">
      <p:transition spd="slow" p14:dur="2000" advTm="31854"/>
    </mc:Choice>
    <mc:Fallback xmlns="">
      <p:transition spd="slow" advTm="31854"/>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Epidemics</a:t>
            </a:r>
          </a:p>
        </p:txBody>
      </p:sp>
      <p:sp>
        <p:nvSpPr>
          <p:cNvPr id="3" name="Content Placeholder 2"/>
          <p:cNvSpPr>
            <a:spLocks noGrp="1"/>
          </p:cNvSpPr>
          <p:nvPr>
            <p:ph sz="half" idx="1"/>
          </p:nvPr>
        </p:nvSpPr>
        <p:spPr/>
        <p:txBody>
          <a:bodyPr/>
          <a:lstStyle/>
          <a:p>
            <a:r>
              <a:rPr lang="en-US" sz="2800" dirty="0"/>
              <a:t>Geographically isolated </a:t>
            </a:r>
          </a:p>
          <a:p>
            <a:r>
              <a:rPr lang="en-US" sz="2800" dirty="0"/>
              <a:t>Increased presence </a:t>
            </a:r>
          </a:p>
          <a:p>
            <a:r>
              <a:rPr lang="en-US" sz="2800" dirty="0"/>
              <a:t>Increased severity</a:t>
            </a:r>
          </a:p>
          <a:p>
            <a:r>
              <a:rPr lang="en-US" sz="2800" dirty="0"/>
              <a:t>Change in movement and susceptibility</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7680" y="1760537"/>
            <a:ext cx="4309872" cy="3229149"/>
          </a:xfrm>
          <a:prstGeom prst="rect">
            <a:avLst/>
          </a:prstGeom>
        </p:spPr>
      </p:pic>
      <p:sp>
        <p:nvSpPr>
          <p:cNvPr id="5" name="TextBox 4"/>
          <p:cNvSpPr txBox="1"/>
          <p:nvPr/>
        </p:nvSpPr>
        <p:spPr>
          <a:xfrm>
            <a:off x="4297680" y="5004165"/>
            <a:ext cx="532518" cy="246221"/>
          </a:xfrm>
          <a:prstGeom prst="rect">
            <a:avLst/>
          </a:prstGeom>
          <a:noFill/>
        </p:spPr>
        <p:txBody>
          <a:bodyPr wrap="none" rtlCol="0">
            <a:spAutoFit/>
          </a:bodyPr>
          <a:lstStyle/>
          <a:p>
            <a:r>
              <a:rPr lang="en-US" sz="1000" dirty="0"/>
              <a:t>iStock</a:t>
            </a:r>
          </a:p>
        </p:txBody>
      </p:sp>
    </p:spTree>
    <p:extLst>
      <p:ext uri="{BB962C8B-B14F-4D97-AF65-F5344CB8AC3E}">
        <p14:creationId xmlns:p14="http://schemas.microsoft.com/office/powerpoint/2010/main" val="4086018744"/>
      </p:ext>
    </p:extLst>
  </p:cSld>
  <p:clrMapOvr>
    <a:masterClrMapping/>
  </p:clrMapOvr>
  <mc:AlternateContent xmlns:mc="http://schemas.openxmlformats.org/markup-compatibility/2006" xmlns:p14="http://schemas.microsoft.com/office/powerpoint/2010/main">
    <mc:Choice Requires="p14">
      <p:transition spd="slow" p14:dur="2000" advTm="15114"/>
    </mc:Choice>
    <mc:Fallback xmlns="">
      <p:transition spd="slow" advTm="1511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Vulnerable Populations</a:t>
            </a:r>
          </a:p>
        </p:txBody>
      </p:sp>
      <p:sp>
        <p:nvSpPr>
          <p:cNvPr id="3" name="Content Placeholder 2"/>
          <p:cNvSpPr>
            <a:spLocks noGrp="1"/>
          </p:cNvSpPr>
          <p:nvPr>
            <p:ph sz="half" idx="1"/>
          </p:nvPr>
        </p:nvSpPr>
        <p:spPr>
          <a:xfrm>
            <a:off x="685800" y="1760538"/>
            <a:ext cx="3176337" cy="4365625"/>
          </a:xfrm>
        </p:spPr>
        <p:txBody>
          <a:bodyPr/>
          <a:lstStyle/>
          <a:p>
            <a:r>
              <a:rPr lang="en-US" sz="2800" dirty="0"/>
              <a:t>Young children</a:t>
            </a:r>
          </a:p>
          <a:p>
            <a:r>
              <a:rPr lang="en-US" sz="2800" dirty="0"/>
              <a:t>Older adults</a:t>
            </a:r>
          </a:p>
          <a:p>
            <a:r>
              <a:rPr lang="en-US" sz="2800" dirty="0"/>
              <a:t>People with certain health conditions</a:t>
            </a:r>
          </a:p>
          <a:p>
            <a:endParaRPr lang="en-US" dirty="0"/>
          </a:p>
        </p:txBody>
      </p:sp>
      <p:pic>
        <p:nvPicPr>
          <p:cNvPr id="5" name="Picture 4"/>
          <p:cNvPicPr>
            <a:picLocks noChangeAspect="1"/>
          </p:cNvPicPr>
          <p:nvPr/>
        </p:nvPicPr>
        <p:blipFill>
          <a:blip r:embed="rId3"/>
          <a:stretch>
            <a:fillRect/>
          </a:stretch>
        </p:blipFill>
        <p:spPr>
          <a:xfrm>
            <a:off x="3693695" y="1691994"/>
            <a:ext cx="4762918" cy="3248828"/>
          </a:xfrm>
          <a:prstGeom prst="rect">
            <a:avLst/>
          </a:prstGeom>
        </p:spPr>
      </p:pic>
      <p:sp>
        <p:nvSpPr>
          <p:cNvPr id="4" name="TextBox 3"/>
          <p:cNvSpPr txBox="1"/>
          <p:nvPr/>
        </p:nvSpPr>
        <p:spPr>
          <a:xfrm>
            <a:off x="8058800" y="4978523"/>
            <a:ext cx="532518" cy="246221"/>
          </a:xfrm>
          <a:prstGeom prst="rect">
            <a:avLst/>
          </a:prstGeom>
          <a:noFill/>
        </p:spPr>
        <p:txBody>
          <a:bodyPr wrap="none" rtlCol="0">
            <a:spAutoFit/>
          </a:bodyPr>
          <a:lstStyle/>
          <a:p>
            <a:r>
              <a:rPr lang="en-US" sz="1000" dirty="0"/>
              <a:t>iStock</a:t>
            </a:r>
          </a:p>
        </p:txBody>
      </p:sp>
    </p:spTree>
    <p:extLst>
      <p:ext uri="{BB962C8B-B14F-4D97-AF65-F5344CB8AC3E}">
        <p14:creationId xmlns:p14="http://schemas.microsoft.com/office/powerpoint/2010/main" val="1789641723"/>
      </p:ext>
    </p:extLst>
  </p:cSld>
  <p:clrMapOvr>
    <a:masterClrMapping/>
  </p:clrMapOvr>
  <mc:AlternateContent xmlns:mc="http://schemas.openxmlformats.org/markup-compatibility/2006" xmlns:p14="http://schemas.microsoft.com/office/powerpoint/2010/main">
    <mc:Choice Requires="p14">
      <p:transition spd="slow" p14:dur="2000" advTm="24259"/>
    </mc:Choice>
    <mc:Fallback xmlns="">
      <p:transition spd="slow" advTm="2425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Consider the Impact</a:t>
            </a:r>
          </a:p>
        </p:txBody>
      </p:sp>
      <p:sp>
        <p:nvSpPr>
          <p:cNvPr id="3" name="Content Placeholder 2"/>
          <p:cNvSpPr>
            <a:spLocks noGrp="1"/>
          </p:cNvSpPr>
          <p:nvPr>
            <p:ph idx="1"/>
          </p:nvPr>
        </p:nvSpPr>
        <p:spPr>
          <a:xfrm>
            <a:off x="685800" y="1869140"/>
            <a:ext cx="3621505" cy="4700101"/>
          </a:xfrm>
        </p:spPr>
        <p:txBody>
          <a:bodyPr>
            <a:normAutofit/>
          </a:bodyPr>
          <a:lstStyle/>
          <a:p>
            <a:r>
              <a:rPr lang="en-US" dirty="0"/>
              <a:t>What are the demographics of your organization?</a:t>
            </a:r>
          </a:p>
          <a:p>
            <a:r>
              <a:rPr lang="en-US" dirty="0"/>
              <a:t>What if 20% of staff/volunteers became ill?</a:t>
            </a:r>
          </a:p>
          <a:p>
            <a:r>
              <a:rPr lang="en-US" dirty="0"/>
              <a:t>What if 40% of their dependents became ill?</a:t>
            </a:r>
          </a:p>
          <a:p>
            <a:endParaRPr lang="en-US" dirty="0"/>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24663" t="1615" r="13229"/>
          <a:stretch/>
        </p:blipFill>
        <p:spPr>
          <a:xfrm>
            <a:off x="4632158" y="1869141"/>
            <a:ext cx="3824455" cy="3400243"/>
          </a:xfrm>
          <a:prstGeom prst="rect">
            <a:avLst/>
          </a:prstGeom>
        </p:spPr>
      </p:pic>
      <p:sp>
        <p:nvSpPr>
          <p:cNvPr id="5" name="TextBox 4"/>
          <p:cNvSpPr txBox="1"/>
          <p:nvPr/>
        </p:nvSpPr>
        <p:spPr>
          <a:xfrm>
            <a:off x="4571206" y="5269384"/>
            <a:ext cx="1200970" cy="246221"/>
          </a:xfrm>
          <a:prstGeom prst="rect">
            <a:avLst/>
          </a:prstGeom>
          <a:noFill/>
        </p:spPr>
        <p:txBody>
          <a:bodyPr wrap="none" rtlCol="0">
            <a:spAutoFit/>
          </a:bodyPr>
          <a:lstStyle/>
          <a:p>
            <a:r>
              <a:rPr lang="en-US" sz="1000" dirty="0"/>
              <a:t>FEMA: Bill Koplitz</a:t>
            </a:r>
          </a:p>
        </p:txBody>
      </p:sp>
    </p:spTree>
    <p:extLst>
      <p:ext uri="{BB962C8B-B14F-4D97-AF65-F5344CB8AC3E}">
        <p14:creationId xmlns:p14="http://schemas.microsoft.com/office/powerpoint/2010/main" val="3726663254"/>
      </p:ext>
    </p:extLst>
  </p:cSld>
  <p:clrMapOvr>
    <a:masterClrMapping/>
  </p:clrMapOvr>
  <mc:AlternateContent xmlns:mc="http://schemas.openxmlformats.org/markup-compatibility/2006" xmlns:p14="http://schemas.microsoft.com/office/powerpoint/2010/main">
    <mc:Choice Requires="p14">
      <p:transition spd="slow" p14:dur="2000" advTm="23805"/>
    </mc:Choice>
    <mc:Fallback xmlns="">
      <p:transition spd="slow" advTm="23805"/>
    </mc:Fallback>
  </mc:AlternateContent>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itle Text NO LOGO">
  <a:themeElements>
    <a:clrScheme name="Custom 1">
      <a:dk1>
        <a:srgbClr val="0A324C"/>
      </a:dk1>
      <a:lt1>
        <a:srgbClr val="FFFFFF"/>
      </a:lt1>
      <a:dk2>
        <a:srgbClr val="0A324C"/>
      </a:dk2>
      <a:lt2>
        <a:srgbClr val="FFFFFF"/>
      </a:lt2>
      <a:accent1>
        <a:srgbClr val="1D86CD"/>
      </a:accent1>
      <a:accent2>
        <a:srgbClr val="732E9A"/>
      </a:accent2>
      <a:accent3>
        <a:srgbClr val="B50B1B"/>
      </a:accent3>
      <a:accent4>
        <a:srgbClr val="FFFFFF"/>
      </a:accent4>
      <a:accent5>
        <a:srgbClr val="55992B"/>
      </a:accent5>
      <a:accent6>
        <a:srgbClr val="2C9C89"/>
      </a:accent6>
      <a:hlink>
        <a:srgbClr val="FFFFFF"/>
      </a:hlink>
      <a:folHlink>
        <a:srgbClr val="FFFFFF"/>
      </a:folHlink>
    </a:clrScheme>
    <a:fontScheme name="Story">
      <a:majorFont>
        <a:latin typeface="Calisto MT"/>
        <a:ea typeface=""/>
        <a:cs typeface=""/>
        <a:font script="Jpan" typeface="ＭＳ Ｐ明朝"/>
        <a:font script="Hans" typeface="宋体"/>
        <a:font script="Hant" typeface="新細明體"/>
      </a:majorFont>
      <a:minorFont>
        <a:latin typeface="Calisto MT"/>
        <a:ea typeface=""/>
        <a:cs typeface=""/>
        <a:font script="Jpan" typeface="ＭＳ Ｐ明朝"/>
        <a:font script="Hans" typeface="宋体"/>
        <a:font script="Hant" typeface="新細明體"/>
      </a:minorFont>
    </a:fontScheme>
    <a:fmtScheme name="Story">
      <a:fillStyleLst>
        <a:solidFill>
          <a:schemeClr val="phClr"/>
        </a:solidFill>
        <a:blipFill rotWithShape="1">
          <a:blip xmlns:r="http://schemas.openxmlformats.org/officeDocument/2006/relationships" r:embed="rId1">
            <a:duotone>
              <a:schemeClr val="phClr">
                <a:shade val="10000"/>
                <a:satMod val="150000"/>
                <a:lumMod val="120000"/>
              </a:schemeClr>
              <a:schemeClr val="phClr">
                <a:satMod val="350000"/>
                <a:lumMod val="150000"/>
              </a:schemeClr>
            </a:duotone>
          </a:blip>
          <a:tile tx="0" ty="0" sx="20000" sy="20000" flip="none" algn="ctr"/>
        </a:blipFill>
        <a:gradFill rotWithShape="1">
          <a:gsLst>
            <a:gs pos="0">
              <a:schemeClr val="phClr">
                <a:shade val="20000"/>
                <a:satMod val="130000"/>
              </a:schemeClr>
            </a:gs>
            <a:gs pos="50000">
              <a:schemeClr val="phClr">
                <a:shade val="90000"/>
                <a:satMod val="130000"/>
              </a:schemeClr>
            </a:gs>
            <a:gs pos="100000">
              <a:schemeClr val="phClr">
                <a:shade val="100000"/>
                <a:satMod val="200000"/>
                <a:lumMod val="120000"/>
              </a:schemeClr>
            </a:gs>
          </a:gsLst>
          <a:lin ang="16200000" scaled="0"/>
        </a:gradFill>
      </a:fillStyleLst>
      <a:lnStyleLst>
        <a:ln w="6350" cap="flat" cmpd="sng" algn="ctr">
          <a:solidFill>
            <a:schemeClr val="phClr">
              <a:shade val="95000"/>
              <a:satMod val="105000"/>
            </a:schemeClr>
          </a:solidFill>
          <a:prstDash val="solid"/>
        </a:ln>
        <a:ln w="19050" cap="flat" cmpd="sng" algn="ctr">
          <a:solidFill>
            <a:schemeClr val="phClr"/>
          </a:solidFill>
          <a:prstDash val="solid"/>
        </a:ln>
        <a:ln w="34925" cap="flat" cmpd="sng" algn="ctr">
          <a:solidFill>
            <a:schemeClr val="phClr"/>
          </a:solidFill>
          <a:prstDash val="solid"/>
        </a:ln>
      </a:lnStyleLst>
      <a:effectStyleLst>
        <a:effectStyle>
          <a:effectLst/>
        </a:effectStyle>
        <a:effectStyle>
          <a:effectLst>
            <a:outerShdw blurRad="88900" dist="50800" dir="2100000" sx="104000" sy="104000" algn="br" rotWithShape="0">
              <a:srgbClr val="000000">
                <a:alpha val="55000"/>
              </a:srgbClr>
            </a:outerShdw>
          </a:effectLst>
        </a:effectStyle>
        <a:effectStyle>
          <a:effectLst>
            <a:outerShdw blurRad="127000" dist="63500" dir="5400000" sx="103000" sy="103000" rotWithShape="0">
              <a:srgbClr val="000000">
                <a:alpha val="75000"/>
              </a:srgbClr>
            </a:outerShdw>
          </a:effectLst>
          <a:scene3d>
            <a:camera prst="perspectiveFront" fov="3000000"/>
            <a:lightRig rig="balanced" dir="t">
              <a:rot lat="0" lon="0" rev="18000000"/>
            </a:lightRig>
          </a:scene3d>
          <a:sp3d prstMaterial="plastic">
            <a:bevelT w="254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2">
            <a:duotone>
              <a:schemeClr val="phClr">
                <a:shade val="10000"/>
                <a:satMod val="150000"/>
              </a:schemeClr>
              <a:schemeClr val="phClr">
                <a:tint val="60000"/>
                <a:satMod val="400000"/>
                <a:lumMod val="11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73BA8573C6281468AECBB5C328F9B91" ma:contentTypeVersion="18" ma:contentTypeDescription="Create a new document." ma:contentTypeScope="" ma:versionID="ccfb9e092725d917ddfe26a48d069c66">
  <xsd:schema xmlns:xsd="http://www.w3.org/2001/XMLSchema" xmlns:xs="http://www.w3.org/2001/XMLSchema" xmlns:p="http://schemas.microsoft.com/office/2006/metadata/properties" xmlns:ns3="66659ddc-3c25-4d3e-b3b7-9890fca5266d" xmlns:ns4="82c2a4e3-40b0-435d-8162-b539a366ebba" targetNamespace="http://schemas.microsoft.com/office/2006/metadata/properties" ma:root="true" ma:fieldsID="2ea6181625399b2f9c759b5450495d35" ns3:_="" ns4:_="">
    <xsd:import namespace="66659ddc-3c25-4d3e-b3b7-9890fca5266d"/>
    <xsd:import namespace="82c2a4e3-40b0-435d-8162-b539a366ebba"/>
    <xsd:element name="properties">
      <xsd:complexType>
        <xsd:sequence>
          <xsd:element name="documentManagement">
            <xsd:complexType>
              <xsd:all>
                <xsd:element ref="ns3:MigrationWizId" minOccurs="0"/>
                <xsd:element ref="ns3:MigrationWizIdPermissions" minOccurs="0"/>
                <xsd:element ref="ns3:MigrationWizIdPermissionLevels" minOccurs="0"/>
                <xsd:element ref="ns3:MigrationWizIdDocumentLibraryPermissions" minOccurs="0"/>
                <xsd:element ref="ns3:MigrationWizIdSecurityGroups" minOccurs="0"/>
                <xsd:element ref="ns4:SharedWithUsers" minOccurs="0"/>
                <xsd:element ref="ns4:SharedWithDetails" minOccurs="0"/>
                <xsd:element ref="ns4:SharingHintHash" minOccurs="0"/>
                <xsd:element ref="ns3:MediaServiceMetadata" minOccurs="0"/>
                <xsd:element ref="ns3:MediaServiceFastMetadata" minOccurs="0"/>
                <xsd:element ref="ns3:MediaServiceDateTaken" minOccurs="0"/>
                <xsd:element ref="ns3:MediaServiceAutoTags" minOccurs="0"/>
                <xsd:element ref="ns3:MediaServiceLocation" minOccurs="0"/>
                <xsd:element ref="ns3:MediaServiceOCR"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659ddc-3c25-4d3e-b3b7-9890fca5266d"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PermissionLevels" ma:index="10" nillable="true" ma:displayName="MigrationWizIdPermissionLevels" ma:internalName="MigrationWizIdPermissionLevels">
      <xsd:simpleType>
        <xsd:restriction base="dms:Text"/>
      </xsd:simpleType>
    </xsd:element>
    <xsd:element name="MigrationWizIdDocumentLibraryPermissions" ma:index="11" nillable="true" ma:displayName="MigrationWizIdDocumentLibraryPermissions" ma:internalName="MigrationWizIdDocumentLibraryPermissions">
      <xsd:simpleType>
        <xsd:restriction base="dms:Text"/>
      </xsd:simpleType>
    </xsd:element>
    <xsd:element name="MigrationWizIdSecurityGroups" ma:index="12" nillable="true" ma:displayName="MigrationWizIdSecurityGroups" ma:internalName="MigrationWizIdSecurityGroups">
      <xsd:simpleType>
        <xsd:restriction base="dms:Text"/>
      </xsd:simpleType>
    </xsd:element>
    <xsd:element name="MediaServiceMetadata" ma:index="16" nillable="true" ma:displayName="MediaServiceMetadata" ma:description="" ma:hidden="true" ma:internalName="MediaServiceMetadata" ma:readOnly="true">
      <xsd:simpleType>
        <xsd:restriction base="dms:Note"/>
      </xsd:simpleType>
    </xsd:element>
    <xsd:element name="MediaServiceFastMetadata" ma:index="17" nillable="true" ma:displayName="MediaServiceFastMetadata" ma:description="" ma:hidden="true" ma:internalName="MediaServiceFastMetadata" ma:readOnly="true">
      <xsd:simpleType>
        <xsd:restriction base="dms:Note"/>
      </xsd:simpleType>
    </xsd:element>
    <xsd:element name="MediaServiceDateTaken" ma:index="18" nillable="true" ma:displayName="MediaServiceDateTaken" ma:description="" ma:hidden="true" ma:internalName="MediaServiceDateTaken" ma:readOnly="true">
      <xsd:simpleType>
        <xsd:restriction base="dms:Text"/>
      </xsd:simpleType>
    </xsd:element>
    <xsd:element name="MediaServiceAutoTags" ma:index="19" nillable="true" ma:displayName="MediaServiceAutoTags" ma:description="" ma:internalName="MediaServiceAutoTags" ma:readOnly="true">
      <xsd:simpleType>
        <xsd:restriction base="dms:Text"/>
      </xsd:simpleType>
    </xsd:element>
    <xsd:element name="MediaServiceLocation" ma:index="20" nillable="true" ma:displayName="MediaServiceLocation" ma:description="" ma:internalName="MediaServiceLocation" ma:readOnly="true">
      <xsd:simpleType>
        <xsd:restriction base="dms:Text"/>
      </xsd:simpleType>
    </xsd:element>
    <xsd:element name="MediaServiceOCR" ma:index="21" nillable="true" ma:displayName="MediaServiceOCR" ma:internalName="MediaServiceOCR" ma:readOnly="true">
      <xsd:simpleType>
        <xsd:restriction base="dms:Note">
          <xsd:maxLength value="255"/>
        </xsd:restriction>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ServiceGenerationTime" ma:index="23" nillable="true" ma:displayName="MediaServiceGenerationTime" ma:hidden="true" ma:internalName="MediaServiceGenerationTime" ma:readOnly="true">
      <xsd:simpleType>
        <xsd:restriction base="dms:Text"/>
      </xsd:simpleType>
    </xsd:element>
    <xsd:element name="MediaServiceAutoKeyPoints" ma:index="24" nillable="true" ma:displayName="MediaServiceAutoKeyPoints" ma:hidden="true" ma:internalName="MediaServiceAutoKeyPoints" ma:readOnly="true">
      <xsd:simpleType>
        <xsd:restriction base="dms:Note"/>
      </xsd:simpleType>
    </xsd:element>
    <xsd:element name="MediaServiceKeyPoints" ma:index="25"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2c2a4e3-40b0-435d-8162-b539a366ebba" elementFormDefault="qualified">
    <xsd:import namespace="http://schemas.microsoft.com/office/2006/documentManagement/types"/>
    <xsd:import namespace="http://schemas.microsoft.com/office/infopath/2007/PartnerControls"/>
    <xsd:element name="SharedWithUsers" ma:index="13"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description="" ma:internalName="SharedWithDetails" ma:readOnly="true">
      <xsd:simpleType>
        <xsd:restriction base="dms:Note">
          <xsd:maxLength value="255"/>
        </xsd:restriction>
      </xsd:simpleType>
    </xsd:element>
    <xsd:element name="SharingHintHash" ma:index="15" nillable="true" ma:displayName="Sharing Hint Hash" ma:description=""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igrationWizId xmlns="66659ddc-3c25-4d3e-b3b7-9890fca5266d" xsi:nil="true"/>
    <MigrationWizIdDocumentLibraryPermissions xmlns="66659ddc-3c25-4d3e-b3b7-9890fca5266d" xsi:nil="true"/>
    <MigrationWizIdSecurityGroups xmlns="66659ddc-3c25-4d3e-b3b7-9890fca5266d" xsi:nil="true"/>
    <MigrationWizIdPermissionLevels xmlns="66659ddc-3c25-4d3e-b3b7-9890fca5266d" xsi:nil="true"/>
    <MigrationWizIdPermissions xmlns="66659ddc-3c25-4d3e-b3b7-9890fca5266d" xsi:nil="true"/>
  </documentManagement>
</p:properties>
</file>

<file path=customXml/itemProps1.xml><?xml version="1.0" encoding="utf-8"?>
<ds:datastoreItem xmlns:ds="http://schemas.openxmlformats.org/officeDocument/2006/customXml" ds:itemID="{4B5309E8-780A-43FA-A567-E8C91DAD2E3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6659ddc-3c25-4d3e-b3b7-9890fca5266d"/>
    <ds:schemaRef ds:uri="82c2a4e3-40b0-435d-8162-b539a366eb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8A68BD2-C6F4-4F37-8441-EFBACC903EAF}">
  <ds:schemaRefs>
    <ds:schemaRef ds:uri="http://schemas.microsoft.com/sharepoint/v3/contenttype/forms"/>
  </ds:schemaRefs>
</ds:datastoreItem>
</file>

<file path=customXml/itemProps3.xml><?xml version="1.0" encoding="utf-8"?>
<ds:datastoreItem xmlns:ds="http://schemas.openxmlformats.org/officeDocument/2006/customXml" ds:itemID="{A2E08298-FFF0-4B6A-8596-C9A898A00C47}">
  <ds:schemaRefs>
    <ds:schemaRef ds:uri="http://schemas.microsoft.com/office/2006/documentManagement/types"/>
    <ds:schemaRef ds:uri="http://schemas.microsoft.com/office/infopath/2007/PartnerControls"/>
    <ds:schemaRef ds:uri="82c2a4e3-40b0-435d-8162-b539a366ebba"/>
    <ds:schemaRef ds:uri="http://purl.org/dc/elements/1.1/"/>
    <ds:schemaRef ds:uri="http://schemas.microsoft.com/office/2006/metadata/properties"/>
    <ds:schemaRef ds:uri="http://purl.org/dc/terms/"/>
    <ds:schemaRef ds:uri="http://schemas.openxmlformats.org/package/2006/metadata/core-properties"/>
    <ds:schemaRef ds:uri="66659ddc-3c25-4d3e-b3b7-9890fca5266d"/>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blue_eden_template</Template>
  <TotalTime>1744</TotalTime>
  <Words>734</Words>
  <Application>Microsoft Office PowerPoint</Application>
  <PresentationFormat>On-screen Show (4:3)</PresentationFormat>
  <Paragraphs>412</Paragraphs>
  <Slides>43</Slides>
  <Notes>43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43</vt:i4>
      </vt:variant>
    </vt:vector>
  </HeadingPairs>
  <TitlesOfParts>
    <vt:vector size="51" baseType="lpstr">
      <vt:lpstr>Arial</vt:lpstr>
      <vt:lpstr>Avenir Book</vt:lpstr>
      <vt:lpstr>Calibri</vt:lpstr>
      <vt:lpstr>Calisto MT</vt:lpstr>
      <vt:lpstr>Calisto MT (Body)</vt:lpstr>
      <vt:lpstr>Courier New</vt:lpstr>
      <vt:lpstr>Wingdings</vt:lpstr>
      <vt:lpstr>Title Text NO LOGO</vt:lpstr>
      <vt:lpstr>Epidemic Preparedness for Community Organizations</vt:lpstr>
      <vt:lpstr>PowerPoint Presentation</vt:lpstr>
      <vt:lpstr>Identify &amp; Address</vt:lpstr>
      <vt:lpstr>Potential Impacts</vt:lpstr>
      <vt:lpstr>General Impacts</vt:lpstr>
      <vt:lpstr>General Impacts  from Disruption and Loss</vt:lpstr>
      <vt:lpstr>Epidemics</vt:lpstr>
      <vt:lpstr>Vulnerable Populations</vt:lpstr>
      <vt:lpstr>Consider the Impact</vt:lpstr>
      <vt:lpstr>Potential Impacts</vt:lpstr>
      <vt:lpstr>Community/Organization Impacts</vt:lpstr>
      <vt:lpstr>High rate of infection leads to:</vt:lpstr>
      <vt:lpstr>What If</vt:lpstr>
      <vt:lpstr>Waves of a Pandemic</vt:lpstr>
      <vt:lpstr>Your Organization</vt:lpstr>
      <vt:lpstr>Your Organization in an Epidemic</vt:lpstr>
      <vt:lpstr>Cost to Minimize Spread</vt:lpstr>
      <vt:lpstr>Potential Economic Consequences</vt:lpstr>
      <vt:lpstr>Community/Organization  Impacts Review</vt:lpstr>
      <vt:lpstr>May need to expand:</vt:lpstr>
      <vt:lpstr>Developing an  Epidemic Preparedness, Response and Recovery Plan for Your Community Organization</vt:lpstr>
      <vt:lpstr>1. Establish a Planning Committee</vt:lpstr>
      <vt:lpstr>Committee Structure</vt:lpstr>
      <vt:lpstr>Committee Membership</vt:lpstr>
      <vt:lpstr>Organize the Committee</vt:lpstr>
      <vt:lpstr>2. List Primary &amp; Critical Functions</vt:lpstr>
      <vt:lpstr>3. Develop Contingency Plans</vt:lpstr>
      <vt:lpstr>Additional Steps for Epidemic Preparedness</vt:lpstr>
      <vt:lpstr>4. Distribute Information</vt:lpstr>
      <vt:lpstr>5. Develop Crisis Communication Plan</vt:lpstr>
      <vt:lpstr>Record Contact Information</vt:lpstr>
      <vt:lpstr>Maintain Communication with:</vt:lpstr>
      <vt:lpstr>Maintain Communication with:</vt:lpstr>
      <vt:lpstr>Maintain Communication with:</vt:lpstr>
      <vt:lpstr>Maintain Communication with:</vt:lpstr>
      <vt:lpstr>Maintain Communication with:</vt:lpstr>
      <vt:lpstr>Maintain Communication with:</vt:lpstr>
      <vt:lpstr>6. Identify Special Needs</vt:lpstr>
      <vt:lpstr>7. Coordinate with Others</vt:lpstr>
      <vt:lpstr>8. Share Your Plan</vt:lpstr>
      <vt:lpstr>Review &amp; Revise Your Plan</vt:lpstr>
      <vt:lpstr>Building Hope</vt:lpstr>
      <vt:lpstr>PowerPoint Presentation</vt:lpstr>
    </vt:vector>
  </TitlesOfParts>
  <Company>North Dakota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Becky Koch</dc:creator>
  <cp:lastModifiedBy>Koch, Becky</cp:lastModifiedBy>
  <cp:revision>154</cp:revision>
  <dcterms:created xsi:type="dcterms:W3CDTF">2016-08-04T20:08:06Z</dcterms:created>
  <dcterms:modified xsi:type="dcterms:W3CDTF">2020-05-11T03:12:53Z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0x010100373BA8573C6281468AECBB5C328F9B91</vt:lpwstr>
  </property>
</Properties>
</file>