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5" r:id="rId1"/>
    <p:sldMasterId id="2147484120" r:id="rId2"/>
  </p:sldMasterIdLst>
  <p:notesMasterIdLst>
    <p:notesMasterId r:id="rId39"/>
  </p:notesMasterIdLst>
  <p:sldIdLst>
    <p:sldId id="346" r:id="rId3"/>
    <p:sldId id="355" r:id="rId4"/>
    <p:sldId id="367" r:id="rId5"/>
    <p:sldId id="366" r:id="rId6"/>
    <p:sldId id="393" r:id="rId7"/>
    <p:sldId id="396" r:id="rId8"/>
    <p:sldId id="384" r:id="rId9"/>
    <p:sldId id="383" r:id="rId10"/>
    <p:sldId id="385" r:id="rId11"/>
    <p:sldId id="395" r:id="rId12"/>
    <p:sldId id="387" r:id="rId13"/>
    <p:sldId id="394" r:id="rId14"/>
    <p:sldId id="358" r:id="rId15"/>
    <p:sldId id="363" r:id="rId16"/>
    <p:sldId id="360" r:id="rId17"/>
    <p:sldId id="359" r:id="rId18"/>
    <p:sldId id="365" r:id="rId19"/>
    <p:sldId id="388" r:id="rId20"/>
    <p:sldId id="389" r:id="rId21"/>
    <p:sldId id="361" r:id="rId22"/>
    <p:sldId id="375" r:id="rId23"/>
    <p:sldId id="368" r:id="rId24"/>
    <p:sldId id="371" r:id="rId25"/>
    <p:sldId id="372" r:id="rId26"/>
    <p:sldId id="374" r:id="rId27"/>
    <p:sldId id="373" r:id="rId28"/>
    <p:sldId id="369" r:id="rId29"/>
    <p:sldId id="370" r:id="rId30"/>
    <p:sldId id="380" r:id="rId31"/>
    <p:sldId id="381" r:id="rId32"/>
    <p:sldId id="382" r:id="rId33"/>
    <p:sldId id="376" r:id="rId34"/>
    <p:sldId id="378" r:id="rId35"/>
    <p:sldId id="386" r:id="rId36"/>
    <p:sldId id="391" r:id="rId37"/>
    <p:sldId id="390" r:id="rId38"/>
  </p:sldIdLst>
  <p:sldSz cx="9144000" cy="6858000" type="screen4x3"/>
  <p:notesSz cx="6858000" cy="9144000"/>
  <p:custDataLst>
    <p:tags r:id="rId4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06" autoAdjust="0"/>
  </p:normalViewPr>
  <p:slideViewPr>
    <p:cSldViewPr snapToGrid="0">
      <p:cViewPr varScale="1">
        <p:scale>
          <a:sx n="46" d="100"/>
          <a:sy n="46" d="100"/>
        </p:scale>
        <p:origin x="1268" y="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1B2483C-124E-4C19-9057-D26B3682198D}" type="datetimeFigureOut">
              <a:rPr lang="en-US"/>
              <a:pPr>
                <a:defRPr/>
              </a:pPr>
              <a:t>7/6/2018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5C0919A-89F2-40C3-A6B8-A9BFF59DB126}" type="slidenum">
              <a:rPr lang="en-US"/>
              <a:pPr>
                <a:defRPr/>
              </a:pPr>
              <a:t>‹#›</a:t>
            </a:fld>
            <a:endParaRPr lang="en-US" dirty="0"/>
          </a:p>
        </p:txBody>
      </p:sp>
    </p:spTree>
    <p:extLst>
      <p:ext uri="{BB962C8B-B14F-4D97-AF65-F5344CB8AC3E}">
        <p14:creationId xmlns:p14="http://schemas.microsoft.com/office/powerpoint/2010/main" val="8015996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latin typeface="Arial"/>
                <a:cs typeface="Arial"/>
              </a:rPr>
              <a:t>	You’ve made your family home disaster supplies kit</a:t>
            </a:r>
            <a:r>
              <a:rPr lang="en-US" sz="1200" baseline="0" dirty="0">
                <a:latin typeface="Arial"/>
                <a:cs typeface="Arial"/>
              </a:rPr>
              <a:t> plus have similar kits in your car and at your office. You’ve written out your contacts, family meeting plans and home inventory. You’ve gathered and safely stored your important documents.</a:t>
            </a:r>
          </a:p>
          <a:p>
            <a:r>
              <a:rPr lang="en-US" sz="1200" dirty="0">
                <a:latin typeface="Arial"/>
                <a:cs typeface="Arial"/>
              </a:rPr>
              <a:t>	But when a disaster actually strikes, you’ll need to think about how to apply what you know to ensure your survival and comfort.</a:t>
            </a:r>
            <a:r>
              <a:rPr lang="en-US" sz="1200" baseline="0" dirty="0">
                <a:latin typeface="Arial"/>
                <a:cs typeface="Arial"/>
              </a:rPr>
              <a:t> </a:t>
            </a:r>
            <a:r>
              <a:rPr lang="en-US" sz="1200" dirty="0">
                <a:latin typeface="Arial"/>
                <a:cs typeface="Arial"/>
              </a:rPr>
              <a:t>This program will help you safely meet basic family needs: </a:t>
            </a:r>
            <a:r>
              <a:rPr lang="en-US" sz="1200" dirty="0" smtClean="0">
                <a:latin typeface="Arial"/>
                <a:cs typeface="Arial"/>
              </a:rPr>
              <a:t>communication, shelter, water </a:t>
            </a:r>
            <a:r>
              <a:rPr lang="en-US" sz="1200" dirty="0">
                <a:latin typeface="Arial"/>
                <a:cs typeface="Arial"/>
              </a:rPr>
              <a:t>and food</a:t>
            </a:r>
            <a:r>
              <a:rPr lang="en-US" sz="1200" dirty="0" smtClean="0">
                <a:latin typeface="Arial"/>
                <a:cs typeface="Arial"/>
              </a:rPr>
              <a:t>, </a:t>
            </a:r>
            <a:r>
              <a:rPr lang="en-US" sz="1200" dirty="0">
                <a:latin typeface="Arial"/>
                <a:cs typeface="Arial"/>
              </a:rPr>
              <a:t>sanitation,</a:t>
            </a:r>
            <a:r>
              <a:rPr lang="en-US" sz="1200" baseline="0" dirty="0">
                <a:latin typeface="Arial"/>
                <a:cs typeface="Arial"/>
              </a:rPr>
              <a:t> </a:t>
            </a:r>
            <a:r>
              <a:rPr lang="en-US" sz="1200" dirty="0">
                <a:latin typeface="Arial"/>
                <a:cs typeface="Arial"/>
              </a:rPr>
              <a:t>communication</a:t>
            </a:r>
            <a:r>
              <a:rPr lang="en-US" sz="1200" baseline="0" dirty="0">
                <a:latin typeface="Arial"/>
                <a:cs typeface="Arial"/>
              </a:rPr>
              <a:t> and</a:t>
            </a:r>
            <a:r>
              <a:rPr lang="en-US" sz="1200" dirty="0">
                <a:latin typeface="Arial"/>
                <a:cs typeface="Arial"/>
              </a:rPr>
              <a:t> </a:t>
            </a:r>
            <a:r>
              <a:rPr lang="en-US" sz="1200" dirty="0" smtClean="0">
                <a:latin typeface="Arial"/>
                <a:cs typeface="Arial"/>
              </a:rPr>
              <a:t>supplies</a:t>
            </a:r>
            <a:r>
              <a:rPr lang="en-US" sz="1200" dirty="0">
                <a:latin typeface="Arial"/>
                <a:cs typeface="Arial"/>
              </a:rPr>
              <a:t>. Also, this program</a:t>
            </a:r>
            <a:r>
              <a:rPr lang="en-US" sz="1200" baseline="0" dirty="0">
                <a:latin typeface="Arial"/>
                <a:cs typeface="Arial"/>
              </a:rPr>
              <a:t> will tell you </a:t>
            </a:r>
            <a:r>
              <a:rPr lang="en-US" sz="1200" dirty="0">
                <a:latin typeface="Arial"/>
                <a:cs typeface="Arial"/>
              </a:rPr>
              <a:t>how to start the recovery process</a:t>
            </a:r>
            <a:r>
              <a:rPr lang="en-US" sz="1200" dirty="0" smtClean="0">
                <a:latin typeface="Arial"/>
                <a:cs typeface="Arial"/>
              </a:rPr>
              <a:t>.</a:t>
            </a:r>
            <a:endParaRPr lang="en-US" sz="1200" dirty="0">
              <a:latin typeface="Arial"/>
              <a:cs typeface="Arial"/>
            </a:endParaRPr>
          </a:p>
        </p:txBody>
      </p:sp>
      <p:sp>
        <p:nvSpPr>
          <p:cNvPr id="4" name="Slide Number Placeholder 3"/>
          <p:cNvSpPr>
            <a:spLocks noGrp="1"/>
          </p:cNvSpPr>
          <p:nvPr>
            <p:ph type="sldNum" sz="quarter" idx="5"/>
          </p:nvPr>
        </p:nvSpPr>
        <p:spPr/>
        <p:txBody>
          <a:bodyPr/>
          <a:lstStyle/>
          <a:p>
            <a:pPr>
              <a:defRPr/>
            </a:pPr>
            <a:fld id="{0FCB4926-BC25-4A7B-9BF4-00431A13C878}" type="slidenum">
              <a:rPr lang="en-US" smtClean="0"/>
              <a:pPr>
                <a:defRPr/>
              </a:pPr>
              <a:t>1</a:t>
            </a:fld>
            <a:endParaRPr lang="en-US" dirty="0"/>
          </a:p>
        </p:txBody>
      </p:sp>
    </p:spTree>
    <p:extLst>
      <p:ext uri="{BB962C8B-B14F-4D97-AF65-F5344CB8AC3E}">
        <p14:creationId xmlns:p14="http://schemas.microsoft.com/office/powerpoint/2010/main" val="3763141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If your gas service is still available, a gas fireplace is another option for emergency heat. A</a:t>
            </a:r>
            <a:r>
              <a:rPr lang="en-US" baseline="0" dirty="0"/>
              <a:t> </a:t>
            </a:r>
            <a:r>
              <a:rPr lang="en-US" dirty="0"/>
              <a:t>fresh air source is necessary to prevent carbon monoxide buildup in the house. Opening a window slightly will provide ventilation.</a:t>
            </a:r>
          </a:p>
          <a:p>
            <a:r>
              <a:rPr lang="en-US" dirty="0"/>
              <a:t>	Kerosene, oil</a:t>
            </a:r>
            <a:r>
              <a:rPr lang="en-US" baseline="0" dirty="0"/>
              <a:t> and</a:t>
            </a:r>
            <a:r>
              <a:rPr lang="en-US" dirty="0"/>
              <a:t> propane space heaters also require a source of fresh air to prevent carbon monoxide buildup. Keep flammable materials away from the heaters and use the fuel your heater was designed to burn. Only use those heaters designed for home use. </a:t>
            </a:r>
          </a:p>
          <a:p>
            <a:r>
              <a:rPr lang="en-US" dirty="0"/>
              <a:t>	An electric space heater can be an effective heat source if you have an electricity source, such as a generator. Use the generator safely to avoid carbon monoxide poisoning from the toxic engine exhaust, electric shock or electrocution, and fire. </a:t>
            </a:r>
            <a:r>
              <a:rPr lang="en-US" dirty="0" smtClean="0"/>
              <a:t>Never run the generator indoors. Keep </a:t>
            </a:r>
            <a:r>
              <a:rPr lang="en-US" dirty="0"/>
              <a:t>the heater away from flammable items, and use newer models with Underwriters Laboratory (UL) labels that are thermostatically controlled and the proper size for the space you intend to heat.</a:t>
            </a:r>
            <a:endParaRPr lang="en-US" baseline="0" dirty="0"/>
          </a:p>
          <a:p>
            <a:r>
              <a:rPr lang="en-US" baseline="0" dirty="0"/>
              <a:t>	</a:t>
            </a:r>
            <a:r>
              <a:rPr lang="en-US" dirty="0"/>
              <a:t>Never leave an open fire or temporary heat source operating unattended or while you are sleeping.</a:t>
            </a: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10</a:t>
            </a:fld>
            <a:endParaRPr lang="en-US" dirty="0"/>
          </a:p>
        </p:txBody>
      </p:sp>
    </p:spTree>
    <p:extLst>
      <p:ext uri="{BB962C8B-B14F-4D97-AF65-F5344CB8AC3E}">
        <p14:creationId xmlns:p14="http://schemas.microsoft.com/office/powerpoint/2010/main" val="125855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If the disaster strikes during the summer or the disaster is a heat wave, keeping cool without air conditioning will be a challenge and hazardous to the health of those who are ill or older. You may need to seek shelter in a local cooling station or air-conditioned shelter.</a:t>
            </a:r>
          </a:p>
          <a:p>
            <a:r>
              <a:rPr lang="en-US" sz="1200" kern="1200" dirty="0" smtClean="0">
                <a:solidFill>
                  <a:schemeClr val="tx1"/>
                </a:solidFill>
                <a:effectLst/>
                <a:latin typeface="+mn-lt"/>
                <a:ea typeface="+mn-ea"/>
                <a:cs typeface="+mn-cs"/>
              </a:rPr>
              <a:t>	To keep cool at home during the heat of the day, keep shades, curtains and drapes closed on the south and west sides of your house. You might add insulating panels or reflective aluminum foil.</a:t>
            </a:r>
            <a:r>
              <a:rPr lang="en-US" sz="1200" b="1"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the air is cooler outside than inside, usually at night, open all the windows to let the house cool off.</a:t>
            </a:r>
          </a:p>
          <a:p>
            <a:r>
              <a:rPr lang="en-US" dirty="0"/>
              <a:t>	The best option is to have a </a:t>
            </a:r>
            <a:r>
              <a:rPr lang="en-US" dirty="0" smtClean="0"/>
              <a:t>battery- </a:t>
            </a:r>
            <a:r>
              <a:rPr lang="en-US" dirty="0"/>
              <a:t>or solar-powered fan. If you have a generator, use an electric fan. If ice is available, putting it in front of the fan will cool the air. Once the ice has melted, reuse the water so it isn’t wasted.</a:t>
            </a:r>
          </a:p>
          <a:p>
            <a:r>
              <a:rPr lang="en-US" dirty="0"/>
              <a:t>	Remember, </a:t>
            </a:r>
            <a:r>
              <a:rPr lang="en-US" dirty="0" smtClean="0"/>
              <a:t>the</a:t>
            </a:r>
            <a:r>
              <a:rPr lang="en-US" baseline="0" dirty="0" smtClean="0"/>
              <a:t> air</a:t>
            </a:r>
            <a:r>
              <a:rPr lang="en-US" dirty="0" smtClean="0"/>
              <a:t> </a:t>
            </a:r>
            <a:r>
              <a:rPr lang="en-US" dirty="0"/>
              <a:t>may be cooler outside in the shade. If you don’t have a shady porch, trees or other shade, pull out your beach umbrella.</a:t>
            </a:r>
            <a:r>
              <a:rPr lang="en-US" baseline="0" dirty="0"/>
              <a:t>  </a:t>
            </a:r>
            <a:r>
              <a:rPr lang="en-US" dirty="0"/>
              <a:t>Another great way to cool off is to go </a:t>
            </a:r>
            <a:r>
              <a:rPr lang="en-US" dirty="0" smtClean="0"/>
              <a:t>swimming, </a:t>
            </a:r>
            <a:r>
              <a:rPr lang="en-US" dirty="0"/>
              <a:t>but if that’s not an option,</a:t>
            </a:r>
            <a:r>
              <a:rPr lang="en-US" baseline="0" dirty="0"/>
              <a:t> n</a:t>
            </a:r>
            <a:r>
              <a:rPr lang="en-US" dirty="0"/>
              <a:t>eck coolers are a fun </a:t>
            </a:r>
            <a:r>
              <a:rPr lang="en-US" dirty="0" smtClean="0"/>
              <a:t>product </a:t>
            </a:r>
            <a:r>
              <a:rPr lang="en-US" dirty="0"/>
              <a:t>that will help you feel more comfortable. They are filled with moisture beads that when wet make your neck feel cool. Or just use a wet</a:t>
            </a:r>
            <a:r>
              <a:rPr lang="en-US" baseline="0" dirty="0"/>
              <a:t> bandana</a:t>
            </a:r>
            <a:r>
              <a:rPr lang="en-US" baseline="0" dirty="0" smtClean="0"/>
              <a:t>. Neck coolers and wet bandanas work because the neck is one of the cooling pulse points in the body. Cooling the neck cools the blood, which cools the body.</a:t>
            </a:r>
            <a:endParaRPr lang="en-US" baseline="0"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11</a:t>
            </a:fld>
            <a:endParaRPr lang="en-US" dirty="0"/>
          </a:p>
        </p:txBody>
      </p:sp>
    </p:spTree>
    <p:extLst>
      <p:ext uri="{BB962C8B-B14F-4D97-AF65-F5344CB8AC3E}">
        <p14:creationId xmlns:p14="http://schemas.microsoft.com/office/powerpoint/2010/main" val="315276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Your </a:t>
            </a:r>
            <a:r>
              <a:rPr lang="en-US" dirty="0"/>
              <a:t>family will require some basic necessities to survive a disaster. Plan ahead to </a:t>
            </a:r>
            <a:r>
              <a:rPr lang="en-US" baseline="0" dirty="0"/>
              <a:t>figure out how you will meet your water, food and sanitation needs as soon as possible after a disaster.</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12</a:t>
            </a:fld>
            <a:endParaRPr lang="en-US" dirty="0"/>
          </a:p>
        </p:txBody>
      </p:sp>
    </p:spTree>
    <p:extLst>
      <p:ext uri="{BB962C8B-B14F-4D97-AF65-F5344CB8AC3E}">
        <p14:creationId xmlns:p14="http://schemas.microsoft.com/office/powerpoint/2010/main" val="289548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Water needs will vary depending on the number of people, pets and your level of activity. Recommendations are to have a minimum of 1 gallon per person per day for drinking and food preparation and 1 1/2 to 2 gallons per person for sanitation,</a:t>
            </a:r>
            <a:r>
              <a:rPr lang="en-US" baseline="0" dirty="0"/>
              <a:t> which includes </a:t>
            </a:r>
            <a:r>
              <a:rPr lang="en-US" dirty="0"/>
              <a:t>brushing teeth, bathing and washing dishes.</a:t>
            </a:r>
          </a:p>
          <a:p>
            <a:r>
              <a:rPr lang="en-US" dirty="0"/>
              <a:t>	Water needs vary with activity level. If you’re physically active,</a:t>
            </a:r>
            <a:r>
              <a:rPr lang="en-US" baseline="0" dirty="0"/>
              <a:t> </a:t>
            </a:r>
            <a:r>
              <a:rPr lang="en-US" dirty="0" smtClean="0"/>
              <a:t>such as </a:t>
            </a:r>
            <a:r>
              <a:rPr lang="en-US" dirty="0"/>
              <a:t>clearing debris and cleaning up, you’ll need to drink more</a:t>
            </a:r>
            <a:r>
              <a:rPr lang="en-US" baseline="0" dirty="0"/>
              <a:t> than the minimum to stay hydrated. </a:t>
            </a:r>
          </a:p>
          <a:p>
            <a:r>
              <a:rPr lang="en-US" baseline="0" dirty="0"/>
              <a:t>	Also, remember to store water for your pets. Consider an extra gallon per day per pet. (Humane </a:t>
            </a:r>
            <a:r>
              <a:rPr lang="en-US" baseline="0" dirty="0" smtClean="0"/>
              <a:t>Society of the U.S.)</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13</a:t>
            </a:fld>
            <a:endParaRPr lang="en-US" dirty="0"/>
          </a:p>
        </p:txBody>
      </p:sp>
    </p:spTree>
    <p:extLst>
      <p:ext uri="{BB962C8B-B14F-4D97-AF65-F5344CB8AC3E}">
        <p14:creationId xmlns:p14="http://schemas.microsoft.com/office/powerpoint/2010/main" val="302330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Never ration your water. Drink the amount you need today and try to find more for tomorrow. Physical health requires your body to be adequately hydrated.</a:t>
            </a:r>
            <a:r>
              <a:rPr lang="en-US" b="0" baseline="0" dirty="0"/>
              <a:t> If necessary, m</a:t>
            </a:r>
            <a:r>
              <a:rPr lang="en-US" b="0" dirty="0"/>
              <a:t>inimize the amount of water your body needs by being inactive and staying cool. Part of your liquid needs can come from canned fruit juices, soft fruits, and canned fruits and vegetables. Remember to save and reuse the liquids from your canned fruits and vegetables in your cooking. This will extend your water supply.</a:t>
            </a:r>
          </a:p>
          <a:p>
            <a:r>
              <a:rPr lang="en-US" b="0" dirty="0" smtClean="0"/>
              <a:t>	If water is limited, use an alcohol-based sanitizer to clean your hands. However, soap and water remains the best option for washing hands because alcohol isn’t efficient on soiled skin.</a:t>
            </a:r>
            <a:endParaRPr lang="en-US" b="0"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14</a:t>
            </a:fld>
            <a:endParaRPr lang="en-US" dirty="0"/>
          </a:p>
        </p:txBody>
      </p:sp>
    </p:spTree>
    <p:extLst>
      <p:ext uri="{BB962C8B-B14F-4D97-AF65-F5344CB8AC3E}">
        <p14:creationId xmlns:p14="http://schemas.microsoft.com/office/powerpoint/2010/main" val="3384505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Potable water is water that can be consumed. Non-potable water is water that has been contaminated to some degree that makes it unfit for drinking. Some non-potable water can be purified to make it drinkable. Do not purify water when it is dark, has an odor, has particles floating in it or is contaminated with chemicals such as oil and gas.</a:t>
            </a:r>
          </a:p>
          <a:p>
            <a:r>
              <a:rPr lang="en-US" sz="1200" kern="1200" dirty="0" smtClean="0">
                <a:solidFill>
                  <a:schemeClr val="tx1"/>
                </a:solidFill>
                <a:effectLst/>
                <a:latin typeface="+mn-lt"/>
                <a:ea typeface="+mn-ea"/>
                <a:cs typeface="+mn-cs"/>
              </a:rPr>
              <a:t>	Obey public announcements about whether your tap water is safe to drink or to use for cooking and bathing. Shut off your incoming water valve if broken water or sewage lines are in your area to stop contaminated water from entering your home. If the water is unsafe, use only bottled water, or boil or disinfect your water for drinking, cooking, cleaning, bathing, washing dishes, brushing your teeth and washing your hands. If you have exhausted your stored water supply, disinfecting all water from other sources is a good idea during a disaster. Don’t assume the water is safe.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15</a:t>
            </a:fld>
            <a:endParaRPr lang="en-US" dirty="0"/>
          </a:p>
        </p:txBody>
      </p:sp>
    </p:spTree>
    <p:extLst>
      <p:ext uri="{BB962C8B-B14F-4D97-AF65-F5344CB8AC3E}">
        <p14:creationId xmlns:p14="http://schemas.microsoft.com/office/powerpoint/2010/main" val="341132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t>	If your local water supply is contaminated, turn it off where it enters your house so the water in your house doesn’t get contaminated. You may have alternative</a:t>
            </a:r>
            <a:r>
              <a:rPr lang="en-US" b="0" baseline="0" dirty="0"/>
              <a:t>s i</a:t>
            </a:r>
            <a:r>
              <a:rPr lang="en-US" b="0" dirty="0"/>
              <a:t>f your main water source is not available and you have used your stored water supplies. These alternative sources shou</a:t>
            </a:r>
            <a:r>
              <a:rPr lang="en-US" b="0" baseline="0" dirty="0"/>
              <a:t>ld be purified to be safe.</a:t>
            </a:r>
            <a:endParaRPr lang="en-US" b="0" dirty="0"/>
          </a:p>
          <a:p>
            <a:r>
              <a:rPr lang="en-US" b="0" dirty="0"/>
              <a:t>	To get water from your water heater, turn off the power that heats the </a:t>
            </a:r>
            <a:r>
              <a:rPr lang="en-US" b="0" dirty="0" smtClean="0"/>
              <a:t>tank </a:t>
            </a:r>
            <a:r>
              <a:rPr lang="en-US" b="0" dirty="0"/>
              <a:t>and let the tank cool. Place a container under the tank and open the drain valve at the bottom. Or start the water flowing by turning off the water intake valve and turning on a hot-water faucet. Sediment often settles in the bottom of the tank, so let it run a few minutes until the water runs clear. </a:t>
            </a:r>
            <a:r>
              <a:rPr lang="en-US" dirty="0"/>
              <a:t>Don’t turn the tank back on until utility services are restored.</a:t>
            </a:r>
          </a:p>
          <a:p>
            <a:r>
              <a:rPr lang="en-US" dirty="0"/>
              <a:t>	The water in a</a:t>
            </a:r>
            <a:r>
              <a:rPr lang="en-US" baseline="0" dirty="0"/>
              <a:t> toilet </a:t>
            </a:r>
            <a:r>
              <a:rPr lang="en-US" dirty="0"/>
              <a:t>tank (not the bowl) is safe to drink unless chemical treatments have been added. </a:t>
            </a:r>
            <a:r>
              <a:rPr lang="en-US" b="0" dirty="0"/>
              <a:t>If your water supply was turned off at the street or where it enters</a:t>
            </a:r>
            <a:r>
              <a:rPr lang="en-US" b="0" baseline="0" dirty="0"/>
              <a:t> your house, </a:t>
            </a:r>
            <a:r>
              <a:rPr lang="en-US" b="0" baseline="0" dirty="0" smtClean="0"/>
              <a:t>you have </a:t>
            </a:r>
            <a:r>
              <a:rPr lang="en-US" b="0" baseline="0" dirty="0"/>
              <a:t>water in the</a:t>
            </a:r>
            <a:r>
              <a:rPr lang="en-US" b="0" dirty="0"/>
              <a:t> pipes that can come through faucets. Boil it just to be safe.</a:t>
            </a:r>
          </a:p>
          <a:p>
            <a:r>
              <a:rPr lang="en-US" b="0" dirty="0"/>
              <a:t>	The</a:t>
            </a:r>
            <a:r>
              <a:rPr lang="en-US" b="0" baseline="0" dirty="0"/>
              <a:t> ice in the f</a:t>
            </a:r>
            <a:r>
              <a:rPr lang="en-US" dirty="0"/>
              <a:t>reezer </a:t>
            </a:r>
            <a:r>
              <a:rPr lang="en-US" dirty="0" smtClean="0"/>
              <a:t>eventually will melt</a:t>
            </a:r>
            <a:r>
              <a:rPr lang="en-US" dirty="0"/>
              <a:t>, allowing</a:t>
            </a:r>
            <a:r>
              <a:rPr lang="en-US" baseline="0" dirty="0"/>
              <a:t> it to be used. Also, r</a:t>
            </a:r>
            <a:r>
              <a:rPr lang="en-US" dirty="0"/>
              <a:t>ainwater and water from coiled garden hoses can be used after it has been purified.</a:t>
            </a:r>
          </a:p>
          <a:p>
            <a:r>
              <a:rPr lang="en-US" b="0" dirty="0"/>
              <a:t>	In an emergency,</a:t>
            </a:r>
            <a:r>
              <a:rPr lang="en-US" b="0" baseline="0" dirty="0"/>
              <a:t> u</a:t>
            </a:r>
            <a:r>
              <a:rPr lang="en-US" dirty="0"/>
              <a:t>nderground water, such as from wells or springs, is less likely to be contaminated than surface water. If underground water is unavailable,</a:t>
            </a:r>
            <a:r>
              <a:rPr lang="en-US" baseline="0" dirty="0"/>
              <a:t> </a:t>
            </a:r>
            <a:r>
              <a:rPr lang="en-US" dirty="0"/>
              <a:t>you may use surface water from a creek, river, lake or pond.</a:t>
            </a:r>
            <a:r>
              <a:rPr lang="en-US" baseline="0" dirty="0"/>
              <a:t> </a:t>
            </a:r>
            <a:r>
              <a:rPr lang="en-US" baseline="0" dirty="0" smtClean="0"/>
              <a:t>Choose </a:t>
            </a:r>
            <a:r>
              <a:rPr lang="en-US" baseline="0" dirty="0"/>
              <a:t>one </a:t>
            </a:r>
            <a:r>
              <a:rPr lang="en-US" dirty="0"/>
              <a:t>in that order because running water usually is more pure than standing water. If possible, get the water upstream from inhabited </a:t>
            </a:r>
            <a:r>
              <a:rPr lang="en-US" dirty="0" smtClean="0"/>
              <a:t>areas </a:t>
            </a:r>
            <a:r>
              <a:rPr lang="en-US" dirty="0"/>
              <a:t>and dip it from below the surface.</a:t>
            </a:r>
            <a:r>
              <a:rPr lang="en-US" baseline="0" dirty="0"/>
              <a:t> </a:t>
            </a:r>
            <a:r>
              <a:rPr lang="en-US" dirty="0"/>
              <a:t>Purify all underground and surface water before using for</a:t>
            </a:r>
            <a:r>
              <a:rPr lang="en-US" baseline="0" dirty="0"/>
              <a:t> drinking, cooking or personal care</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16</a:t>
            </a:fld>
            <a:endParaRPr lang="en-US" dirty="0"/>
          </a:p>
        </p:txBody>
      </p:sp>
    </p:spTree>
    <p:extLst>
      <p:ext uri="{BB962C8B-B14F-4D97-AF65-F5344CB8AC3E}">
        <p14:creationId xmlns:p14="http://schemas.microsoft.com/office/powerpoint/2010/main" val="410508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No matter which of the following methods you use to purify your water, first strain the water through a clean cloth, coffee </a:t>
            </a:r>
            <a:r>
              <a:rPr lang="en-US" dirty="0" smtClean="0"/>
              <a:t>filter </a:t>
            </a:r>
            <a:r>
              <a:rPr lang="en-US" dirty="0"/>
              <a:t>or paper towel into a clean container to remove any sediment or floating matter. </a:t>
            </a:r>
          </a:p>
          <a:p>
            <a:r>
              <a:rPr lang="en-US" dirty="0"/>
              <a:t>	If</a:t>
            </a:r>
            <a:r>
              <a:rPr lang="en-US" baseline="0" dirty="0"/>
              <a:t> you can, the preferable method is to b</a:t>
            </a:r>
            <a:r>
              <a:rPr lang="en-US" dirty="0"/>
              <a:t>oil the water vigorously for at least </a:t>
            </a:r>
            <a:r>
              <a:rPr lang="en-US" dirty="0" smtClean="0"/>
              <a:t>one </a:t>
            </a:r>
            <a:r>
              <a:rPr lang="en-US" dirty="0"/>
              <a:t>minute. The water is ready to use after it cools. To improve the taste, add a pinch of salt to each quart of boiled water or pour the water back and forth from one clean container to another several times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17</a:t>
            </a:fld>
            <a:endParaRPr lang="en-US" dirty="0"/>
          </a:p>
        </p:txBody>
      </p:sp>
    </p:spTree>
    <p:extLst>
      <p:ext uri="{BB962C8B-B14F-4D97-AF65-F5344CB8AC3E}">
        <p14:creationId xmlns:p14="http://schemas.microsoft.com/office/powerpoint/2010/main" val="73050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If you’re unable to boil your water, purify </a:t>
            </a:r>
            <a:r>
              <a:rPr lang="en-US" dirty="0" smtClean="0"/>
              <a:t>it with regular, unscented </a:t>
            </a:r>
            <a:r>
              <a:rPr lang="en-US" dirty="0"/>
              <a:t>liquid laundry </a:t>
            </a:r>
            <a:r>
              <a:rPr lang="en-US" dirty="0" smtClean="0"/>
              <a:t>bleach that has no added cleaners. </a:t>
            </a:r>
            <a:r>
              <a:rPr lang="en-US" dirty="0"/>
              <a:t>Read the product label to find the percentage of </a:t>
            </a:r>
            <a:r>
              <a:rPr lang="en-US" dirty="0" smtClean="0"/>
              <a:t>chlorine and directions for emergency disinfection of drinking water.</a:t>
            </a:r>
            <a:r>
              <a:rPr lang="en-US" baseline="0" dirty="0" smtClean="0"/>
              <a:t> Most </a:t>
            </a:r>
            <a:r>
              <a:rPr lang="en-US" baseline="0" dirty="0"/>
              <a:t>liquid chlorine bleach </a:t>
            </a:r>
            <a:r>
              <a:rPr lang="en-US" baseline="0" dirty="0" smtClean="0"/>
              <a:t>is </a:t>
            </a:r>
            <a:r>
              <a:rPr lang="en-US" baseline="0" dirty="0"/>
              <a:t>concentrated </a:t>
            </a:r>
            <a:r>
              <a:rPr lang="en-US" dirty="0"/>
              <a:t>to </a:t>
            </a:r>
            <a:r>
              <a:rPr lang="en-US" baseline="0" dirty="0" smtClean="0"/>
              <a:t>8.25</a:t>
            </a:r>
            <a:r>
              <a:rPr lang="en-US" baseline="0" dirty="0"/>
              <a:t> </a:t>
            </a:r>
            <a:r>
              <a:rPr lang="en-US" baseline="0" dirty="0" smtClean="0"/>
              <a:t>percent</a:t>
            </a:r>
            <a:r>
              <a:rPr lang="en-US" dirty="0" smtClean="0"/>
              <a:t>, </a:t>
            </a:r>
            <a:r>
              <a:rPr lang="en-US" dirty="0"/>
              <a:t>so use </a:t>
            </a:r>
            <a:r>
              <a:rPr lang="en-US" dirty="0" smtClean="0"/>
              <a:t>six </a:t>
            </a:r>
            <a:r>
              <a:rPr lang="en-US" dirty="0"/>
              <a:t>drops per gallon for </a:t>
            </a:r>
            <a:r>
              <a:rPr lang="en-US" dirty="0" smtClean="0"/>
              <a:t>filtered water</a:t>
            </a:r>
            <a:r>
              <a:rPr lang="en-US" baseline="0" dirty="0" smtClean="0"/>
              <a:t>. (Environmental Protection Agency)</a:t>
            </a:r>
            <a:endParaRPr lang="en-US" dirty="0"/>
          </a:p>
          <a:p>
            <a:r>
              <a:rPr lang="en-US" dirty="0"/>
              <a:t>	</a:t>
            </a:r>
            <a:r>
              <a:rPr lang="en-US" baseline="0" dirty="0"/>
              <a:t>If the bottle of bleach is older than 4 months, it should not be used as a water purifying agent. </a:t>
            </a:r>
            <a:r>
              <a:rPr lang="en-US" dirty="0"/>
              <a:t>Also, do </a:t>
            </a:r>
            <a:r>
              <a:rPr lang="en-US" baseline="0" dirty="0"/>
              <a:t>not use swimming pool or hot tub chlorine.</a:t>
            </a:r>
          </a:p>
          <a:p>
            <a:r>
              <a:rPr lang="en-US" dirty="0"/>
              <a:t>	Add the bleach to the </a:t>
            </a:r>
            <a:r>
              <a:rPr lang="en-US" dirty="0" smtClean="0"/>
              <a:t>water </a:t>
            </a:r>
            <a:r>
              <a:rPr lang="en-US" dirty="0"/>
              <a:t>and stir or shake the container thoroughly. Let the water stand for 30 minutes. If you can smell a slight chlorine odor, the water should be safe.</a:t>
            </a:r>
            <a:r>
              <a:rPr lang="en-US" baseline="0" dirty="0"/>
              <a:t> </a:t>
            </a:r>
            <a:r>
              <a:rPr lang="en-US" dirty="0"/>
              <a:t>If you cannot smell a slight chlorine odor, repeat the dosage and let the water stand for 15 more minutes before using it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18</a:t>
            </a:fld>
            <a:endParaRPr lang="en-US" dirty="0"/>
          </a:p>
        </p:txBody>
      </p:sp>
    </p:spTree>
    <p:extLst>
      <p:ext uri="{BB962C8B-B14F-4D97-AF65-F5344CB8AC3E}">
        <p14:creationId xmlns:p14="http://schemas.microsoft.com/office/powerpoint/2010/main" val="109135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Another option</a:t>
            </a:r>
            <a:r>
              <a:rPr lang="en-US" baseline="0" dirty="0"/>
              <a:t> is p</a:t>
            </a:r>
            <a:r>
              <a:rPr lang="en-US" dirty="0"/>
              <a:t>urification tablets that release chlorine or iodine. Follow the package directions. Usually one tablet is enough for 1 quart of water. Double the dose for cloudy water.</a:t>
            </a:r>
          </a:p>
          <a:p>
            <a:r>
              <a:rPr lang="en-US" dirty="0"/>
              <a:t>	Another</a:t>
            </a:r>
            <a:r>
              <a:rPr lang="en-US" baseline="0" dirty="0"/>
              <a:t> purification method is tincture of iodine, which is available at outdoor stores. </a:t>
            </a:r>
            <a:r>
              <a:rPr lang="en-US" dirty="0"/>
              <a:t>For clear water, add </a:t>
            </a:r>
            <a:r>
              <a:rPr lang="en-US" dirty="0" smtClean="0"/>
              <a:t>five </a:t>
            </a:r>
            <a:r>
              <a:rPr lang="en-US" dirty="0"/>
              <a:t>drops of iodine per quart of water. For cloudy water, add 10 drops of iodine per quart. Let the mixture stand for 30 minutes, then the water should be safe to use.</a:t>
            </a:r>
          </a:p>
          <a:p>
            <a:r>
              <a:rPr lang="en-US" dirty="0"/>
              <a:t>	C</a:t>
            </a:r>
            <a:r>
              <a:rPr lang="en-US" baseline="0" dirty="0"/>
              <a:t>ommercial filtration systems that remove </a:t>
            </a:r>
            <a:r>
              <a:rPr lang="en-US" baseline="0" dirty="0" smtClean="0"/>
              <a:t>99.9 percent </a:t>
            </a:r>
            <a:r>
              <a:rPr lang="en-US" baseline="0" dirty="0"/>
              <a:t>of all contaminants from water are available, so you might want to purchase one before a disaster. These systems are available in a variety of individual or backpacking sizes and </a:t>
            </a:r>
            <a:r>
              <a:rPr lang="en-US" baseline="0" dirty="0" smtClean="0"/>
              <a:t>styles, </a:t>
            </a:r>
            <a:r>
              <a:rPr lang="en-US" baseline="0" dirty="0"/>
              <a:t>as well as larger cylinders for the kitchen</a:t>
            </a: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19</a:t>
            </a:fld>
            <a:endParaRPr lang="en-US" dirty="0"/>
          </a:p>
        </p:txBody>
      </p:sp>
    </p:spTree>
    <p:extLst>
      <p:ext uri="{BB962C8B-B14F-4D97-AF65-F5344CB8AC3E}">
        <p14:creationId xmlns:p14="http://schemas.microsoft.com/office/powerpoint/2010/main" val="344223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a:cs typeface="Arial"/>
              </a:rPr>
              <a:t>	During or after an</a:t>
            </a:r>
            <a:r>
              <a:rPr lang="en-US" baseline="0" dirty="0">
                <a:latin typeface="Arial"/>
                <a:cs typeface="Arial"/>
              </a:rPr>
              <a:t> earthquake, flood, blizzard, tornado or severe storm, you may not have electricity for several days. You may be on your own – or at least without modern conveniences – for an extended time. This program teaches how to sustain yourself and your family in the immediate aftermath of disaster. More deaths occur following a disaster than </a:t>
            </a:r>
            <a:r>
              <a:rPr lang="en-US" baseline="0" dirty="0" smtClean="0">
                <a:latin typeface="Arial"/>
                <a:cs typeface="Arial"/>
              </a:rPr>
              <a:t>during one. </a:t>
            </a:r>
            <a:r>
              <a:rPr lang="en-US" baseline="0" dirty="0">
                <a:latin typeface="Arial"/>
                <a:cs typeface="Arial"/>
              </a:rPr>
              <a:t>This program will help you stay safe during that time</a:t>
            </a:r>
            <a:r>
              <a:rPr lang="en-US" baseline="0" dirty="0" smtClean="0">
                <a:latin typeface="Arial"/>
                <a:cs typeface="Arial"/>
              </a:rPr>
              <a:t>.</a:t>
            </a:r>
            <a:endParaRPr lang="en-US" baseline="0" dirty="0">
              <a:latin typeface="Arial"/>
              <a:cs typeface="Arial"/>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a:t>
            </a:fld>
            <a:endParaRPr lang="en-US" dirty="0"/>
          </a:p>
        </p:txBody>
      </p:sp>
    </p:spTree>
    <p:extLst>
      <p:ext uri="{BB962C8B-B14F-4D97-AF65-F5344CB8AC3E}">
        <p14:creationId xmlns:p14="http://schemas.microsoft.com/office/powerpoint/2010/main" val="377273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During a power outage, keep food safe in the refrigerator and freezer longer by</a:t>
            </a:r>
            <a:r>
              <a:rPr lang="en-US" baseline="0" dirty="0"/>
              <a:t> opening them no more than</a:t>
            </a:r>
            <a:r>
              <a:rPr lang="en-US" dirty="0"/>
              <a:t> once a day.</a:t>
            </a:r>
            <a:r>
              <a:rPr lang="en-US" baseline="0" dirty="0"/>
              <a:t> </a:t>
            </a:r>
            <a:r>
              <a:rPr lang="en-US" dirty="0"/>
              <a:t>Maintain food quality in the fridge and freezer by placing ice or dry ice in the lowest possible area, then </a:t>
            </a:r>
            <a:r>
              <a:rPr lang="en-US" dirty="0" smtClean="0"/>
              <a:t>moving </a:t>
            </a:r>
            <a:r>
              <a:rPr lang="en-US" dirty="0"/>
              <a:t>the rest of the contents down to be near the ice.</a:t>
            </a:r>
            <a:r>
              <a:rPr lang="en-US" baseline="0" dirty="0"/>
              <a:t> Again, open the fridge and freezer as little as possible. Add dry ice only after the power has gone out.</a:t>
            </a:r>
          </a:p>
          <a:p>
            <a:r>
              <a:rPr lang="en-US" dirty="0"/>
              <a:t>	Cook and eat any seafood immediately because it will thaw quickly. Next, cook and eat ground meat </a:t>
            </a:r>
            <a:r>
              <a:rPr lang="en-US" dirty="0" smtClean="0"/>
              <a:t>because </a:t>
            </a:r>
            <a:r>
              <a:rPr lang="en-US" dirty="0"/>
              <a:t>it will thaw quicker than other cuts of meat. Then plan menus around what foods are </a:t>
            </a:r>
            <a:r>
              <a:rPr lang="en-US" dirty="0" smtClean="0"/>
              <a:t>thawing;</a:t>
            </a:r>
            <a:r>
              <a:rPr lang="en-US" baseline="0" dirty="0" smtClean="0"/>
              <a:t> </a:t>
            </a:r>
            <a:r>
              <a:rPr lang="en-US" dirty="0" smtClean="0"/>
              <a:t>thinner </a:t>
            </a:r>
            <a:r>
              <a:rPr lang="en-US" dirty="0"/>
              <a:t>cuts of meat will thaw before thicker cuts. Fruits and vegetables also will thaw quickly</a:t>
            </a:r>
            <a:r>
              <a:rPr lang="en-US" baseline="0" dirty="0"/>
              <a:t> but can be eaten as long as they’re kept cold.</a:t>
            </a:r>
            <a:endParaRPr lang="en-US" dirty="0"/>
          </a:p>
          <a:p>
            <a:r>
              <a:rPr lang="en-US" dirty="0" smtClean="0"/>
              <a:t>	If food has been at a temperature of 40 degrees or higher for two hours or longer, it must be thrown out. Food that still has ice crystals is safe to eat or refreeze, though quality may suffer. Throw out leftovers, raw meats, seafood, and any kind of milk, soft cheese and refrigerator rolls that have been above 40 degrees for two hours or more.</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20</a:t>
            </a:fld>
            <a:endParaRPr lang="en-US" dirty="0"/>
          </a:p>
        </p:txBody>
      </p:sp>
    </p:spTree>
    <p:extLst>
      <p:ext uri="{BB962C8B-B14F-4D97-AF65-F5344CB8AC3E}">
        <p14:creationId xmlns:p14="http://schemas.microsoft.com/office/powerpoint/2010/main" val="682561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r>
              <a:rPr lang="en-US" b="1" dirty="0"/>
              <a:t>Do </a:t>
            </a:r>
            <a:r>
              <a:rPr lang="en-US" b="1" dirty="0" smtClean="0"/>
              <a:t>not </a:t>
            </a:r>
            <a:r>
              <a:rPr lang="en-US" dirty="0"/>
              <a:t>taste food to determine its safety! Temperature is the only reliable judge of safety in foods, not taste or smell. Remember, you cannot cook the bad out of food.</a:t>
            </a:r>
          </a:p>
          <a:p>
            <a:r>
              <a:rPr lang="en-US" dirty="0"/>
              <a:t>	Without ice or dry ice, </a:t>
            </a:r>
            <a:r>
              <a:rPr lang="en-US" baseline="0" dirty="0"/>
              <a:t>highly perishable products</a:t>
            </a:r>
            <a:r>
              <a:rPr lang="en-US" dirty="0"/>
              <a:t> such as milk, soft cheese, mayonnaise, mayonnaise-based salad dressings, meats and similar</a:t>
            </a:r>
            <a:r>
              <a:rPr lang="en-US" baseline="0" dirty="0"/>
              <a:t> products have short non-refrigerated life spans. </a:t>
            </a:r>
            <a:r>
              <a:rPr lang="en-US" dirty="0"/>
              <a:t>Ketchup, mustard, pickles, soy sauce and many other items usually stored in the fridge have a much longer shelf life.</a:t>
            </a:r>
          </a:p>
          <a:p>
            <a:r>
              <a:rPr lang="en-US" dirty="0"/>
              <a:t>	Toss anything that looks, smells or feels odd. If in doubt, throw it out.</a:t>
            </a:r>
            <a:r>
              <a:rPr lang="en-US" baseline="0" dirty="0"/>
              <a:t> </a:t>
            </a:r>
            <a:r>
              <a:rPr lang="en-US" dirty="0"/>
              <a:t>Discard any food packaged in plastic, paper, cardboard or cloth that is water damaged.</a:t>
            </a:r>
          </a:p>
          <a:p>
            <a:r>
              <a:rPr lang="en-US" dirty="0" smtClean="0"/>
              <a:t>	Toss all cans that are open, dented, rusty, damaged or bulging. However, safe cans can be cleaned and disinfected. If cans have been in contact with floodwater or other contaminants, remove the labels and use a permanent marker to re-label each can immediately. Wash the cans in a strong detergent solution with a scrub brush to remove silt. Immerse the scrubbed containers for one minute in a lukewarm solution of 2 teaspoons of 8.25 percent chlorine bleach and 1 gallon of water. Remove containers from the chlorine solution and allow them to air-dry before opening. Re-label with the permanent marker, if necessary. Use as soon as possible because the containers may rust. See </a:t>
            </a:r>
            <a:r>
              <a:rPr lang="en-US" dirty="0"/>
              <a:t>www.foodsafety.gov for more details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21</a:t>
            </a:fld>
            <a:endParaRPr lang="en-US" dirty="0"/>
          </a:p>
        </p:txBody>
      </p:sp>
    </p:spTree>
    <p:extLst>
      <p:ext uri="{BB962C8B-B14F-4D97-AF65-F5344CB8AC3E}">
        <p14:creationId xmlns:p14="http://schemas.microsoft.com/office/powerpoint/2010/main" val="3188855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Food</a:t>
            </a:r>
            <a:r>
              <a:rPr lang="en-US" sz="1200" kern="1200" baseline="0" dirty="0">
                <a:solidFill>
                  <a:schemeClr val="tx1"/>
                </a:solidFill>
                <a:effectLst/>
                <a:latin typeface="+mn-lt"/>
                <a:ea typeface="+mn-ea"/>
                <a:cs typeface="+mn-cs"/>
              </a:rPr>
              <a:t> and water must be safe, but so must the dishes and utensils that touch them. First, to save water, scrape and wipe off food remnants from the dishes before washing. </a:t>
            </a:r>
            <a:r>
              <a:rPr lang="en-US" sz="1200" kern="1200" dirty="0">
                <a:solidFill>
                  <a:schemeClr val="tx1"/>
                </a:solidFill>
                <a:effectLst/>
                <a:latin typeface="+mn-lt"/>
                <a:ea typeface="+mn-ea"/>
                <a:cs typeface="+mn-cs"/>
              </a:rPr>
              <a:t>Next,</a:t>
            </a:r>
            <a:r>
              <a:rPr lang="en-US" sz="1200" kern="1200" baseline="0" dirty="0">
                <a:solidFill>
                  <a:schemeClr val="tx1"/>
                </a:solidFill>
                <a:effectLst/>
                <a:latin typeface="+mn-lt"/>
                <a:ea typeface="+mn-ea"/>
                <a:cs typeface="+mn-cs"/>
              </a:rPr>
              <a:t> scrub </a:t>
            </a:r>
            <a:r>
              <a:rPr lang="en-US" sz="1200" kern="1200" dirty="0">
                <a:solidFill>
                  <a:schemeClr val="tx1"/>
                </a:solidFill>
                <a:effectLst/>
                <a:latin typeface="+mn-lt"/>
                <a:ea typeface="+mn-ea"/>
                <a:cs typeface="+mn-cs"/>
              </a:rPr>
              <a:t>all surfaces, dishes, pots, pans and utensils with </a:t>
            </a:r>
            <a:r>
              <a:rPr lang="en-US" sz="1200" kern="1200" dirty="0" smtClean="0">
                <a:solidFill>
                  <a:schemeClr val="tx1"/>
                </a:solidFill>
                <a:effectLst/>
                <a:latin typeface="+mn-lt"/>
                <a:ea typeface="+mn-ea"/>
                <a:cs typeface="+mn-cs"/>
              </a:rPr>
              <a:t>warm, </a:t>
            </a:r>
            <a:r>
              <a:rPr lang="en-US" sz="1200" kern="1200" dirty="0">
                <a:solidFill>
                  <a:schemeClr val="tx1"/>
                </a:solidFill>
                <a:effectLst/>
                <a:latin typeface="+mn-lt"/>
                <a:ea typeface="+mn-ea"/>
                <a:cs typeface="+mn-cs"/>
              </a:rPr>
              <a:t>soapy water. Food particles and dirt can harbor germs, so be sure to remove all food and dirt from kitchen surfaces and cookware. Plain dish soap and water is best. Then,</a:t>
            </a:r>
            <a:r>
              <a:rPr lang="en-US" sz="1200" kern="1200" baseline="0" dirty="0">
                <a:solidFill>
                  <a:schemeClr val="tx1"/>
                </a:solidFill>
                <a:effectLst/>
                <a:latin typeface="+mn-lt"/>
                <a:ea typeface="+mn-ea"/>
                <a:cs typeface="+mn-cs"/>
              </a:rPr>
              <a:t> u</a:t>
            </a:r>
            <a:r>
              <a:rPr lang="en-US" sz="1200" kern="1200" dirty="0">
                <a:solidFill>
                  <a:schemeClr val="tx1"/>
                </a:solidFill>
                <a:effectLst/>
                <a:latin typeface="+mn-lt"/>
                <a:ea typeface="+mn-ea"/>
                <a:cs typeface="+mn-cs"/>
              </a:rPr>
              <a:t>se warm, running water to rinse away food particles, dirt and soapy residue. As you rinse away dirt and soap, germs also will be washed away.</a:t>
            </a:r>
          </a:p>
          <a:p>
            <a:r>
              <a:rPr lang="en-US" sz="1200" kern="1200" dirty="0" smtClean="0">
                <a:solidFill>
                  <a:schemeClr val="tx1"/>
                </a:solidFill>
                <a:effectLst/>
                <a:latin typeface="+mn-lt"/>
                <a:ea typeface="+mn-ea"/>
                <a:cs typeface="+mn-cs"/>
              </a:rPr>
              <a:t>	Finally, use a sanitizing agent such as a chlorine bleach solution or an ammonia-based cleaner such as Lysol to sanitize. For surfaces such as counters and cutting boards, the bleach solution should be 1 teaspoon of 8.25 percent bleach per quart of warm water in a spray bottle. Allow the surfaces to air-dry. For dishes and utensils, mix 1 tablespoon of 8.25 percent bleach into a gallon of warm water and allow them to soak for two minutes, then air-dry. This sanitizing step will help kill any germs that might remain on a cleaned surface.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22</a:t>
            </a:fld>
            <a:endParaRPr lang="en-US" dirty="0"/>
          </a:p>
        </p:txBody>
      </p:sp>
    </p:spTree>
    <p:extLst>
      <p:ext uri="{BB962C8B-B14F-4D97-AF65-F5344CB8AC3E}">
        <p14:creationId xmlns:p14="http://schemas.microsoft.com/office/powerpoint/2010/main" val="139495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If you lose power, your family still needs to eat. </a:t>
            </a:r>
            <a:r>
              <a:rPr lang="en-US" dirty="0" smtClean="0"/>
              <a:t>By </a:t>
            </a:r>
            <a:r>
              <a:rPr lang="en-US" dirty="0"/>
              <a:t>using some alternative cooking methods, you can survive </a:t>
            </a:r>
            <a:r>
              <a:rPr lang="en-US" dirty="0" smtClean="0"/>
              <a:t>on something besides cold </a:t>
            </a:r>
            <a:r>
              <a:rPr lang="en-US" dirty="0"/>
              <a:t>meals for days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23</a:t>
            </a:fld>
            <a:endParaRPr lang="en-US" dirty="0"/>
          </a:p>
        </p:txBody>
      </p:sp>
    </p:spTree>
    <p:extLst>
      <p:ext uri="{BB962C8B-B14F-4D97-AF65-F5344CB8AC3E}">
        <p14:creationId xmlns:p14="http://schemas.microsoft.com/office/powerpoint/2010/main" val="4236035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smtClean="0"/>
              <a:t>Several cooking methods do not require electricity, and some already may be available to you. For instance, do you have a gas range? If so, check your manual for information on usage during power outages. You may be able to ignite the pilot light manually. However, make sure your gas lines have not been affected by the disaster. Do you smell gas inside or outside your home? If so, you may have a gas leak. Do not light the stove or even turn on lights or anything else that might spark. Turn the gas off at the outdoor meter.</a:t>
            </a:r>
          </a:p>
          <a:p>
            <a:r>
              <a:rPr lang="en-US" dirty="0" smtClean="0"/>
              <a:t>	Do you have a wood-burning stove? Consider cooking on top of the stove. But unless it is designed as a wood cook stove, baking inside the box is not easy. However, you may be able to place saucepans on top of the stove. Also, depending on the design and surface area of your stove, a metal box oven designed for camping may be used for baking. Successful cooking on the surface of a wood stove takes practice due to the high and varying temperatures. </a:t>
            </a:r>
          </a:p>
          <a:p>
            <a:r>
              <a:rPr lang="en-US" dirty="0" smtClean="0"/>
              <a:t>	Using the fireplace is another option. Heavy pans, such as cast iron, work well for cooking in a fireplace. Also, food can be wrapped in aluminum foil, placed on skewers or set on a grill placed in the fireplace. However, do not use your fireplace or wood stove for cooking if regular cleaning and maintenance has not occurred. To do so is running a risk of causing a fire and/or carbon monoxide poisoning.</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24</a:t>
            </a:fld>
            <a:endParaRPr lang="en-US" dirty="0"/>
          </a:p>
        </p:txBody>
      </p:sp>
    </p:spTree>
    <p:extLst>
      <p:ext uri="{BB962C8B-B14F-4D97-AF65-F5344CB8AC3E}">
        <p14:creationId xmlns:p14="http://schemas.microsoft.com/office/powerpoint/2010/main" val="3273597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variety of canned heat can be used indoors with adequate ventilation. The cans are filled with alcohol or gel and have a long shelf life. They produce an open flame and enough heat to warm </a:t>
            </a:r>
            <a:r>
              <a:rPr lang="en-US" dirty="0" smtClean="0"/>
              <a:t>food </a:t>
            </a:r>
            <a:r>
              <a:rPr lang="en-US" dirty="0"/>
              <a:t>but not boil it. They are </a:t>
            </a:r>
            <a:r>
              <a:rPr lang="en-US" dirty="0" smtClean="0"/>
              <a:t>safe</a:t>
            </a:r>
            <a:r>
              <a:rPr lang="en-US" baseline="0" dirty="0" smtClean="0"/>
              <a:t> and</a:t>
            </a:r>
            <a:r>
              <a:rPr lang="en-US" dirty="0" smtClean="0"/>
              <a:t> lightweight, </a:t>
            </a:r>
            <a:r>
              <a:rPr lang="en-US" dirty="0"/>
              <a:t>and store easily. Store away from heat sources and dispose of damaged or dented cans.</a:t>
            </a:r>
          </a:p>
          <a:p>
            <a:r>
              <a:rPr lang="en-US" dirty="0"/>
              <a:t>	Biomass, debris, hobo</a:t>
            </a:r>
            <a:r>
              <a:rPr lang="en-US" baseline="0" dirty="0"/>
              <a:t> or c</a:t>
            </a:r>
            <a:r>
              <a:rPr lang="en-US" dirty="0"/>
              <a:t>an stoves utilize scraps of flammable items, such as twigs, bark, pinecones, wood</a:t>
            </a:r>
            <a:r>
              <a:rPr lang="en-US" baseline="0" dirty="0"/>
              <a:t> and</a:t>
            </a:r>
            <a:r>
              <a:rPr lang="en-US" dirty="0"/>
              <a:t> nut shells. Debris stoves can create enough heat to reach the boiling point. Many of these stoves include a battery-powered fan, creating a forced ventilation system that provides intense heat and efficient burning. An internet</a:t>
            </a:r>
            <a:r>
              <a:rPr lang="en-US" baseline="0" dirty="0"/>
              <a:t> search will result in a variety of suppliers, producers and styles for these small, efficient stoves</a:t>
            </a:r>
            <a:r>
              <a:rPr lang="en-US" baseline="0" dirty="0" smtClean="0"/>
              <a:t>.</a:t>
            </a:r>
            <a:endParaRPr lang="en-US" dirty="0"/>
          </a:p>
          <a:p>
            <a:r>
              <a:rPr lang="en-US" dirty="0"/>
              <a:t>	You may wish to invest in a solar oven that captures the sun’s rays to cook. An internet search will reveal ovens you can purchase and plans for building them. The solar oven can reach temperatures of more than 400 degrees. They are portable, safe and easy to use. They are most efficient on clear, sunny days between 10 a.m. and 4 p.m. Start cooking early enough in the day to ensure enough sunlight to finish the dish</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25</a:t>
            </a:fld>
            <a:endParaRPr lang="en-US" dirty="0"/>
          </a:p>
        </p:txBody>
      </p:sp>
    </p:spTree>
    <p:extLst>
      <p:ext uri="{BB962C8B-B14F-4D97-AF65-F5344CB8AC3E}">
        <p14:creationId xmlns:p14="http://schemas.microsoft.com/office/powerpoint/2010/main" val="3921253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Many households have an outdoor barbecue that could serve as the main cooking appliance while the power is out. Remember never to use a charcoal grill in the house due to the release of carbon monoxide that leads to asphyxiation. Grills can be used for grilling food, cooking vegetables wrapped in foil, and baking bread, rolls and even pizzas. Some gas grills even have a side burner for extra versatility. Remember to move the grill away from the side of the house due to fire risk.</a:t>
            </a:r>
            <a:endParaRPr lang="en-US" dirty="0"/>
          </a:p>
          <a:p>
            <a:r>
              <a:rPr lang="en-US" dirty="0"/>
              <a:t>	</a:t>
            </a:r>
            <a:r>
              <a:rPr lang="en-US" dirty="0" smtClean="0"/>
              <a:t>Charcoal </a:t>
            </a:r>
            <a:r>
              <a:rPr lang="en-US" dirty="0"/>
              <a:t>briquettes keep indefinitely if they stay dry. Propane will store indefinitely, but the tank must be recertified. Store tanks out of the sun and away from the house.</a:t>
            </a:r>
          </a:p>
          <a:p>
            <a:r>
              <a:rPr lang="en-US" dirty="0"/>
              <a:t>	Fire pits are a popular addition to households and can be used like an open fire for Dutch</a:t>
            </a:r>
            <a:r>
              <a:rPr lang="en-US" baseline="0" dirty="0"/>
              <a:t> </a:t>
            </a:r>
            <a:r>
              <a:rPr lang="en-US" dirty="0" smtClean="0"/>
              <a:t>oven-type </a:t>
            </a:r>
            <a:r>
              <a:rPr lang="en-US" dirty="0"/>
              <a:t>cooking.</a:t>
            </a:r>
            <a:r>
              <a:rPr lang="en-US" baseline="0" dirty="0"/>
              <a:t> </a:t>
            </a:r>
            <a:r>
              <a:rPr lang="en-US" baseline="0" dirty="0" smtClean="0"/>
              <a:t>S</a:t>
            </a:r>
            <a:r>
              <a:rPr lang="en-US" dirty="0" smtClean="0"/>
              <a:t>everal </a:t>
            </a:r>
            <a:r>
              <a:rPr lang="en-US" dirty="0"/>
              <a:t>types of camp stoves that</a:t>
            </a:r>
            <a:r>
              <a:rPr lang="en-US" baseline="0" dirty="0"/>
              <a:t> </a:t>
            </a:r>
            <a:r>
              <a:rPr lang="en-US" dirty="0"/>
              <a:t>use a variety of fuel types may work for cooking food. Check the manufacturer’s recommendation on whether they must be used outdoors only.</a:t>
            </a:r>
            <a:r>
              <a:rPr lang="en-US" baseline="0" dirty="0"/>
              <a:t> </a:t>
            </a:r>
            <a:r>
              <a:rPr lang="en-US" dirty="0"/>
              <a:t>Propane</a:t>
            </a:r>
            <a:r>
              <a:rPr lang="en-US" baseline="0" dirty="0"/>
              <a:t> and charcoal stoves must be used outdoors only</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26</a:t>
            </a:fld>
            <a:endParaRPr lang="en-US" dirty="0"/>
          </a:p>
        </p:txBody>
      </p:sp>
    </p:spTree>
    <p:extLst>
      <p:ext uri="{BB962C8B-B14F-4D97-AF65-F5344CB8AC3E}">
        <p14:creationId xmlns:p14="http://schemas.microsoft.com/office/powerpoint/2010/main" val="1774613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Since</a:t>
            </a:r>
            <a:r>
              <a:rPr lang="en-US" b="0" baseline="0" dirty="0"/>
              <a:t> fuel resources may be limited during a disaster, consider alternative ways of cooking that require less fuel. </a:t>
            </a:r>
            <a:r>
              <a:rPr lang="en-US" b="0" dirty="0"/>
              <a:t>A</a:t>
            </a:r>
            <a:r>
              <a:rPr lang="en-US" dirty="0"/>
              <a:t> high-quality stainless steel thermos can be used as</a:t>
            </a:r>
            <a:r>
              <a:rPr lang="en-US" baseline="0" dirty="0"/>
              <a:t> a </a:t>
            </a:r>
            <a:r>
              <a:rPr lang="en-US" dirty="0"/>
              <a:t>cooking vessel. Preheat the thermos with boiling water. Remove</a:t>
            </a:r>
            <a:r>
              <a:rPr lang="en-US" baseline="0" dirty="0"/>
              <a:t> the water and quickly </a:t>
            </a:r>
            <a:r>
              <a:rPr lang="en-US" dirty="0"/>
              <a:t>add </a:t>
            </a:r>
            <a:r>
              <a:rPr lang="en-US" dirty="0" smtClean="0"/>
              <a:t>the appropriate amount of boiling water and the food,</a:t>
            </a:r>
            <a:r>
              <a:rPr lang="en-US" baseline="0" dirty="0" smtClean="0"/>
              <a:t> such as </a:t>
            </a:r>
            <a:r>
              <a:rPr lang="en-US" dirty="0" smtClean="0"/>
              <a:t>wheat</a:t>
            </a:r>
            <a:r>
              <a:rPr lang="en-US" dirty="0"/>
              <a:t>, quinoa, oats, dehydrated soups</a:t>
            </a:r>
            <a:r>
              <a:rPr lang="en-US" baseline="0" dirty="0"/>
              <a:t> and other dehydrated </a:t>
            </a:r>
            <a:r>
              <a:rPr lang="en-US" dirty="0" smtClean="0"/>
              <a:t>foods. </a:t>
            </a:r>
            <a:r>
              <a:rPr lang="en-US" dirty="0"/>
              <a:t>Tighten the lid and let the thermos set for the time required to </a:t>
            </a:r>
            <a:r>
              <a:rPr lang="en-US" baseline="0" dirty="0"/>
              <a:t>cook the food.</a:t>
            </a:r>
            <a:endParaRPr lang="en-US" dirty="0"/>
          </a:p>
          <a:p>
            <a:r>
              <a:rPr lang="en-US" b="0" dirty="0"/>
              <a:t>	Insulated </a:t>
            </a:r>
            <a:r>
              <a:rPr lang="en-US" b="0" dirty="0" smtClean="0"/>
              <a:t>or thermal cooking </a:t>
            </a:r>
            <a:r>
              <a:rPr lang="en-US" dirty="0" smtClean="0"/>
              <a:t>retains heat already applied to the food and slowly finishes cooking. </a:t>
            </a:r>
            <a:r>
              <a:rPr lang="en-US" dirty="0"/>
              <a:t>Foods are heated to the boiling point and then quickly insulated inside a container, </a:t>
            </a:r>
            <a:r>
              <a:rPr lang="en-US" dirty="0" smtClean="0"/>
              <a:t>such </a:t>
            </a:r>
            <a:r>
              <a:rPr lang="en-US" dirty="0"/>
              <a:t>as a cooler. Use thick layers of non-conducting cloth material, batting, newspapers, hay or straw. This</a:t>
            </a:r>
            <a:r>
              <a:rPr lang="en-US" baseline="0" dirty="0"/>
              <a:t> cooking</a:t>
            </a:r>
            <a:r>
              <a:rPr lang="en-US" dirty="0"/>
              <a:t> method may require 2-3 times longer than simmering on the stove</a:t>
            </a:r>
            <a:r>
              <a:rPr lang="en-US" dirty="0" smtClean="0"/>
              <a:t>.</a:t>
            </a: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27</a:t>
            </a:fld>
            <a:endParaRPr lang="en-US" dirty="0"/>
          </a:p>
        </p:txBody>
      </p:sp>
    </p:spTree>
    <p:extLst>
      <p:ext uri="{BB962C8B-B14F-4D97-AF65-F5344CB8AC3E}">
        <p14:creationId xmlns:p14="http://schemas.microsoft.com/office/powerpoint/2010/main" val="2763122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Without power, you still have many food choices. Use refrigerated foods first.</a:t>
            </a:r>
            <a:r>
              <a:rPr lang="en-US" baseline="0" dirty="0"/>
              <a:t> </a:t>
            </a:r>
            <a:r>
              <a:rPr lang="en-US" dirty="0"/>
              <a:t>Next, consider your ready-to-eat foods such as cereal, boxed foods, peanut butter and canned foods that do not require cooking. Keep a manual can opener on hand for an emergency. Many dried foods such as nuts, fruits, jerky and vegetables are excellent consumed in their dried state. Remember that water intake must increase if eating dehydrated foods.</a:t>
            </a:r>
            <a:r>
              <a:rPr lang="en-US" baseline="0" dirty="0"/>
              <a:t> Also, u</a:t>
            </a:r>
            <a:r>
              <a:rPr lang="en-US" dirty="0"/>
              <a:t>sing paper plates</a:t>
            </a:r>
            <a:r>
              <a:rPr lang="en-US" dirty="0" smtClean="0"/>
              <a:t>, </a:t>
            </a:r>
            <a:r>
              <a:rPr lang="en-US" dirty="0"/>
              <a:t>plastic </a:t>
            </a:r>
            <a:r>
              <a:rPr lang="en-US" dirty="0" smtClean="0"/>
              <a:t>cups and utensils, </a:t>
            </a:r>
            <a:r>
              <a:rPr lang="en-US" dirty="0"/>
              <a:t>and paper towels can help with water conservation</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28</a:t>
            </a:fld>
            <a:endParaRPr lang="en-US" dirty="0"/>
          </a:p>
        </p:txBody>
      </p:sp>
    </p:spTree>
    <p:extLst>
      <p:ext uri="{BB962C8B-B14F-4D97-AF65-F5344CB8AC3E}">
        <p14:creationId xmlns:p14="http://schemas.microsoft.com/office/powerpoint/2010/main" val="1676716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 a disaster, practice good sanitation. Creating and executing a good sanitation plan can help maintain good health and well-being. Pull out your basic sanitation kit that includes toilet paper, sanitizing chemicals, hand sanitizer, baby wipes, disposable gloves, duct tape, plastic buckets with lids, feminine products and garbage bags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29</a:t>
            </a:fld>
            <a:endParaRPr lang="en-US" dirty="0"/>
          </a:p>
        </p:txBody>
      </p:sp>
    </p:spTree>
    <p:extLst>
      <p:ext uri="{BB962C8B-B14F-4D97-AF65-F5344CB8AC3E}">
        <p14:creationId xmlns:p14="http://schemas.microsoft.com/office/powerpoint/2010/main" val="1876004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	When</a:t>
            </a:r>
            <a:r>
              <a:rPr lang="en-US" baseline="0" dirty="0">
                <a:latin typeface="Arial"/>
                <a:cs typeface="Arial"/>
              </a:rPr>
              <a:t> disaster strikes, you’ll want to know the status of family members and co-workers. If you created a communications plan before the disaster, follow </a:t>
            </a:r>
            <a:r>
              <a:rPr lang="en-US" baseline="0" dirty="0" smtClean="0">
                <a:latin typeface="Arial"/>
                <a:cs typeface="Arial"/>
              </a:rPr>
              <a:t>it, </a:t>
            </a:r>
            <a:r>
              <a:rPr lang="en-US" baseline="0" dirty="0">
                <a:latin typeface="Arial"/>
                <a:cs typeface="Arial"/>
              </a:rPr>
              <a:t>but remember to remain flexible. </a:t>
            </a:r>
            <a:r>
              <a:rPr lang="en-US" baseline="0" dirty="0" smtClean="0">
                <a:latin typeface="Arial"/>
                <a:cs typeface="Arial"/>
              </a:rPr>
              <a:t>Try to get in touch with your out-of-state family emergency contact. Then, if </a:t>
            </a:r>
            <a:r>
              <a:rPr lang="en-US" baseline="0" dirty="0">
                <a:latin typeface="Arial"/>
                <a:cs typeface="Arial"/>
              </a:rPr>
              <a:t>possible, go to the American Red Cross Safe and Well website and Facebook Safety Check to register yourself as safe and well or to search for loved ones.</a:t>
            </a:r>
          </a:p>
          <a:p>
            <a:r>
              <a:rPr lang="en-US" baseline="0" dirty="0">
                <a:latin typeface="Arial"/>
                <a:cs typeface="Arial"/>
              </a:rPr>
              <a:t>	Ham radio operators will be able to communicate with each other, so if you have contacts, they may be able to put you in touch with family or </a:t>
            </a:r>
            <a:r>
              <a:rPr lang="en-US" baseline="0" dirty="0" smtClean="0">
                <a:latin typeface="Arial"/>
                <a:cs typeface="Arial"/>
              </a:rPr>
              <a:t>emergency </a:t>
            </a:r>
            <a:r>
              <a:rPr lang="en-US" baseline="0" dirty="0">
                <a:latin typeface="Arial"/>
                <a:cs typeface="Arial"/>
              </a:rPr>
              <a:t>assistance. If family members might be returning home, leave written notes at your </a:t>
            </a:r>
            <a:r>
              <a:rPr lang="en-US" dirty="0">
                <a:latin typeface="Arial"/>
                <a:cs typeface="Arial"/>
              </a:rPr>
              <a:t>agreed-upon place.</a:t>
            </a:r>
            <a:r>
              <a:rPr lang="en-US" baseline="0" dirty="0">
                <a:latin typeface="Arial"/>
                <a:cs typeface="Arial"/>
              </a:rPr>
              <a:t> </a:t>
            </a:r>
            <a:r>
              <a:rPr lang="en-US" dirty="0">
                <a:latin typeface="Arial"/>
                <a:cs typeface="Arial"/>
              </a:rPr>
              <a:t>Continue to listen to local media on a battery or crank radio or NOAA weather radio </a:t>
            </a:r>
            <a:r>
              <a:rPr lang="en-US" dirty="0" smtClean="0">
                <a:latin typeface="Arial"/>
                <a:cs typeface="Arial"/>
              </a:rPr>
              <a:t>or check apps or websites for </a:t>
            </a:r>
            <a:r>
              <a:rPr lang="en-US" dirty="0">
                <a:latin typeface="Arial"/>
                <a:cs typeface="Arial"/>
              </a:rPr>
              <a:t>updates or additional emergency alerts.</a:t>
            </a:r>
            <a:r>
              <a:rPr lang="en-US" baseline="0" dirty="0">
                <a:latin typeface="Arial"/>
                <a:cs typeface="Arial"/>
              </a:rPr>
              <a:t> </a:t>
            </a:r>
            <a:r>
              <a:rPr lang="en-US" dirty="0">
                <a:latin typeface="Arial"/>
                <a:cs typeface="Arial"/>
              </a:rPr>
              <a:t>If possible, check on your neighbors, especially the elderly and disabled.</a:t>
            </a:r>
            <a:r>
              <a:rPr lang="en-US" baseline="0" dirty="0">
                <a:latin typeface="Arial"/>
                <a:cs typeface="Arial"/>
              </a:rPr>
              <a:t> </a:t>
            </a:r>
            <a:r>
              <a:rPr lang="en-US" dirty="0">
                <a:latin typeface="Arial"/>
                <a:cs typeface="Arial"/>
              </a:rPr>
              <a:t>Try</a:t>
            </a:r>
            <a:r>
              <a:rPr lang="en-US" baseline="0" dirty="0">
                <a:latin typeface="Arial"/>
                <a:cs typeface="Arial"/>
              </a:rPr>
              <a:t> to communicate with family members, especially </a:t>
            </a:r>
            <a:r>
              <a:rPr lang="en-US" dirty="0">
                <a:latin typeface="Arial"/>
                <a:cs typeface="Arial"/>
              </a:rPr>
              <a:t>kids, to pass the time and to help calm nerves with open and honest information</a:t>
            </a:r>
            <a:r>
              <a:rPr lang="en-US" dirty="0" smtClean="0">
                <a:latin typeface="Arial"/>
                <a:cs typeface="Arial"/>
              </a:rPr>
              <a:t>.</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a:t>
            </a:fld>
            <a:endParaRPr lang="en-US" dirty="0"/>
          </a:p>
        </p:txBody>
      </p:sp>
    </p:spTree>
    <p:extLst>
      <p:ext uri="{BB962C8B-B14F-4D97-AF65-F5344CB8AC3E}">
        <p14:creationId xmlns:p14="http://schemas.microsoft.com/office/powerpoint/2010/main" val="2666868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a:t>
            </a:r>
            <a:r>
              <a:rPr lang="en-US" baseline="0" dirty="0"/>
              <a:t> w</a:t>
            </a:r>
            <a:r>
              <a:rPr lang="en-US" dirty="0"/>
              <a:t>ell thought-out waste disposal plan is crucial to good sanitation. Garbage may be managed by separating it into cans, glass, plastic, wet garbage and burnable items. Keep a large number of garbage bags to help with separation and storage. Shredded paper products, yard waste, kitchen scraps and cardboard can be composted, which</a:t>
            </a:r>
            <a:r>
              <a:rPr lang="en-US" baseline="0" dirty="0"/>
              <a:t> is </a:t>
            </a:r>
            <a:r>
              <a:rPr lang="en-US" dirty="0"/>
              <a:t>turning garbage into a rich soil loaded with nutrients</a:t>
            </a:r>
            <a:r>
              <a:rPr lang="en-US" baseline="0" dirty="0"/>
              <a:t> that you can use</a:t>
            </a:r>
            <a:r>
              <a:rPr lang="en-US" dirty="0"/>
              <a:t> for gardening. Burning or burying waste is not preferable but when necessary can be used to eliminate waste.</a:t>
            </a: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30</a:t>
            </a:fld>
            <a:endParaRPr lang="en-US" dirty="0"/>
          </a:p>
        </p:txBody>
      </p:sp>
    </p:spTree>
    <p:extLst>
      <p:ext uri="{BB962C8B-B14F-4D97-AF65-F5344CB8AC3E}">
        <p14:creationId xmlns:p14="http://schemas.microsoft.com/office/powerpoint/2010/main" val="2161086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 	  If not managed properly, human waste becomes a source of odor and possible water contamination and illness. If your power is out and you have a septic system, a regular toilet may be flushed using a bucket of water.</a:t>
            </a:r>
            <a:r>
              <a:rPr lang="en-US" baseline="0" dirty="0"/>
              <a:t> </a:t>
            </a:r>
            <a:r>
              <a:rPr lang="en-US" baseline="0" dirty="0" smtClean="0"/>
              <a:t>Pool water and water recycled from washing, brushing teeth and other uses will </a:t>
            </a:r>
            <a:r>
              <a:rPr lang="en-US" baseline="0" dirty="0"/>
              <a:t>work for </a:t>
            </a:r>
            <a:r>
              <a:rPr lang="en-US" baseline="0" dirty="0" smtClean="0"/>
              <a:t>manual flushing</a:t>
            </a:r>
            <a:r>
              <a:rPr lang="en-US" dirty="0" smtClean="0"/>
              <a:t>. </a:t>
            </a:r>
            <a:r>
              <a:rPr lang="en-US" dirty="0"/>
              <a:t>Chemical toilets, composting toilets, and trench or pit latrines are viable alternatives. In a worst-case scenario, waste may be stored. Be sure to have buckets with tight fitting lids for short-term storage. </a:t>
            </a:r>
            <a:r>
              <a:rPr lang="en-US" dirty="0" smtClean="0"/>
              <a:t>Do not throw human </a:t>
            </a:r>
            <a:r>
              <a:rPr lang="en-US" dirty="0"/>
              <a:t>waste </a:t>
            </a:r>
            <a:r>
              <a:rPr lang="en-US" dirty="0" smtClean="0"/>
              <a:t>on </a:t>
            </a:r>
            <a:r>
              <a:rPr lang="en-US" dirty="0"/>
              <a:t>bare ground</a:t>
            </a:r>
            <a:r>
              <a:rPr lang="en-US" dirty="0" smtClean="0"/>
              <a:t>.</a:t>
            </a:r>
            <a:endParaRPr lang="en-US" b="1" baseline="0" dirty="0"/>
          </a:p>
          <a:p>
            <a:r>
              <a:rPr lang="en-US" sz="1200" kern="1200" dirty="0">
                <a:solidFill>
                  <a:schemeClr val="tx1"/>
                </a:solidFill>
                <a:effectLst/>
                <a:latin typeface="+mn-lt"/>
                <a:ea typeface="+mn-ea"/>
                <a:cs typeface="+mn-cs"/>
              </a:rPr>
              <a:t>   	Consider a location for toilet placement that will be convenient, yet secluded. If you cannot dispose of garbage properly, bury human waste and biodegradable garbage to avoid the spread of disease by rats and insects. Dig a hole 12 to 18 inches deep and at least 50 feet but preferably 200 feet or </a:t>
            </a:r>
            <a:r>
              <a:rPr lang="en-US" sz="1200" kern="1200" dirty="0" smtClean="0">
                <a:solidFill>
                  <a:schemeClr val="tx1"/>
                </a:solidFill>
                <a:effectLst/>
                <a:latin typeface="+mn-lt"/>
                <a:ea typeface="+mn-ea"/>
                <a:cs typeface="+mn-cs"/>
              </a:rPr>
              <a:t>more </a:t>
            </a:r>
            <a:r>
              <a:rPr lang="en-US" sz="1200" kern="1200" dirty="0">
                <a:solidFill>
                  <a:schemeClr val="tx1"/>
                </a:solidFill>
                <a:effectLst/>
                <a:latin typeface="+mn-lt"/>
                <a:ea typeface="+mn-ea"/>
                <a:cs typeface="+mn-cs"/>
              </a:rPr>
              <a:t>downhill and away from any water supply. Fill the hole with the refuse and cover with dirt.</a:t>
            </a:r>
          </a:p>
          <a:p>
            <a:r>
              <a:rPr lang="en-US" sz="1200" kern="1200" dirty="0">
                <a:solidFill>
                  <a:schemeClr val="tx1"/>
                </a:solidFill>
                <a:effectLst/>
                <a:latin typeface="+mn-lt"/>
                <a:ea typeface="+mn-ea"/>
                <a:cs typeface="+mn-cs"/>
              </a:rPr>
              <a:t>   	Each time the toilet is used, some type of disinfectant should be sprinkled on top. </a:t>
            </a:r>
            <a:r>
              <a:rPr lang="en-US" sz="1200" kern="1200" dirty="0" smtClean="0">
                <a:solidFill>
                  <a:schemeClr val="tx1"/>
                </a:solidFill>
                <a:effectLst/>
                <a:latin typeface="+mn-lt"/>
                <a:ea typeface="+mn-ea"/>
                <a:cs typeface="+mn-cs"/>
              </a:rPr>
              <a:t>This </a:t>
            </a:r>
            <a:r>
              <a:rPr lang="en-US" sz="1200" kern="1200" dirty="0">
                <a:solidFill>
                  <a:schemeClr val="tx1"/>
                </a:solidFill>
                <a:effectLst/>
                <a:latin typeface="+mn-lt"/>
                <a:ea typeface="+mn-ea"/>
                <a:cs typeface="+mn-cs"/>
              </a:rPr>
              <a:t>may be chlorinated lime, bleach</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other disinfectants or plain baking soda. Cat litter </a:t>
            </a:r>
            <a:r>
              <a:rPr lang="en-US" sz="1200" kern="1200" dirty="0" smtClean="0">
                <a:solidFill>
                  <a:schemeClr val="tx1"/>
                </a:solidFill>
                <a:effectLst/>
                <a:latin typeface="+mn-lt"/>
                <a:ea typeface="+mn-ea"/>
                <a:cs typeface="+mn-cs"/>
              </a:rPr>
              <a:t>also is an </a:t>
            </a:r>
            <a:r>
              <a:rPr lang="en-US" sz="1200" kern="1200" dirty="0">
                <a:solidFill>
                  <a:schemeClr val="tx1"/>
                </a:solidFill>
                <a:effectLst/>
                <a:latin typeface="+mn-lt"/>
                <a:ea typeface="+mn-ea"/>
                <a:cs typeface="+mn-cs"/>
              </a:rPr>
              <a:t>absorbent material </a:t>
            </a:r>
            <a:r>
              <a:rPr lang="en-US" sz="1200" kern="1200" dirty="0" smtClean="0">
                <a:solidFill>
                  <a:schemeClr val="tx1"/>
                </a:solidFill>
                <a:effectLst/>
                <a:latin typeface="+mn-lt"/>
                <a:ea typeface="+mn-ea"/>
                <a:cs typeface="+mn-cs"/>
              </a:rPr>
              <a:t>that reduces </a:t>
            </a:r>
            <a:r>
              <a:rPr lang="en-US" sz="1200" kern="1200" dirty="0">
                <a:solidFill>
                  <a:schemeClr val="tx1"/>
                </a:solidFill>
                <a:effectLst/>
                <a:latin typeface="+mn-lt"/>
                <a:ea typeface="+mn-ea"/>
                <a:cs typeface="+mn-cs"/>
              </a:rPr>
              <a:t>liquids and smells in a portable toilet.</a:t>
            </a:r>
          </a:p>
          <a:p>
            <a:r>
              <a:rPr lang="en-US" sz="1200" kern="1200" dirty="0">
                <a:solidFill>
                  <a:schemeClr val="tx1"/>
                </a:solidFill>
                <a:effectLst/>
                <a:latin typeface="+mn-lt"/>
                <a:ea typeface="+mn-ea"/>
                <a:cs typeface="+mn-cs"/>
              </a:rPr>
              <a:t>	Remember to keep a “closed” toilet with some type of lid to prevent excess smell and spread of disease.</a:t>
            </a:r>
          </a:p>
          <a:p>
            <a:r>
              <a:rPr lang="en-US" sz="1200" kern="1200" dirty="0">
                <a:solidFill>
                  <a:schemeClr val="tx1"/>
                </a:solidFill>
                <a:effectLst/>
                <a:latin typeface="+mn-lt"/>
                <a:ea typeface="+mn-ea"/>
                <a:cs typeface="+mn-cs"/>
              </a:rPr>
              <a:t>	Stress the importance of keeping as clean as possible to your family members. </a:t>
            </a:r>
            <a:r>
              <a:rPr lang="en-US" sz="1200" kern="1200" dirty="0" smtClean="0">
                <a:solidFill>
                  <a:schemeClr val="tx1"/>
                </a:solidFill>
                <a:effectLst/>
                <a:latin typeface="+mn-lt"/>
                <a:ea typeface="+mn-ea"/>
                <a:cs typeface="+mn-cs"/>
              </a:rPr>
              <a:t>Wash </a:t>
            </a:r>
            <a:r>
              <a:rPr lang="en-US" sz="1200" kern="1200" dirty="0">
                <a:solidFill>
                  <a:schemeClr val="tx1"/>
                </a:solidFill>
                <a:effectLst/>
                <a:latin typeface="+mn-lt"/>
                <a:ea typeface="+mn-ea"/>
                <a:cs typeface="+mn-cs"/>
              </a:rPr>
              <a:t>hands </a:t>
            </a:r>
            <a:r>
              <a:rPr lang="en-US" sz="1200" kern="1200" dirty="0" smtClean="0">
                <a:solidFill>
                  <a:schemeClr val="tx1"/>
                </a:solidFill>
                <a:effectLst/>
                <a:latin typeface="+mn-lt"/>
                <a:ea typeface="+mn-ea"/>
                <a:cs typeface="+mn-cs"/>
              </a:rPr>
              <a:t>and use </a:t>
            </a:r>
            <a:r>
              <a:rPr lang="en-US" sz="1200" kern="1200" dirty="0">
                <a:solidFill>
                  <a:schemeClr val="tx1"/>
                </a:solidFill>
                <a:effectLst/>
                <a:latin typeface="+mn-lt"/>
                <a:ea typeface="+mn-ea"/>
                <a:cs typeface="+mn-cs"/>
              </a:rPr>
              <a:t>antibacterial wipes and hand sanitizers </a:t>
            </a:r>
            <a:r>
              <a:rPr lang="en-US" sz="1200" kern="1200" dirty="0" smtClean="0">
                <a:solidFill>
                  <a:schemeClr val="tx1"/>
                </a:solidFill>
                <a:effectLst/>
                <a:latin typeface="+mn-lt"/>
                <a:ea typeface="+mn-ea"/>
                <a:cs typeface="+mn-cs"/>
              </a:rPr>
              <a:t>frequently. </a:t>
            </a:r>
            <a:r>
              <a:rPr lang="en-US" sz="1200" kern="1200" dirty="0">
                <a:solidFill>
                  <a:schemeClr val="tx1"/>
                </a:solidFill>
                <a:effectLst/>
                <a:latin typeface="+mn-lt"/>
                <a:ea typeface="+mn-ea"/>
                <a:cs typeface="+mn-cs"/>
              </a:rPr>
              <a:t>Advise them to not ignore any cuts, scrapes or sores, and to use precaution when drinking and eating out of unclean or common containers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31</a:t>
            </a:fld>
            <a:endParaRPr lang="en-US" dirty="0"/>
          </a:p>
        </p:txBody>
      </p:sp>
    </p:spTree>
    <p:extLst>
      <p:ext uri="{BB962C8B-B14F-4D97-AF65-F5344CB8AC3E}">
        <p14:creationId xmlns:p14="http://schemas.microsoft.com/office/powerpoint/2010/main" val="715687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dirty="0"/>
              <a:t>After many major disasters, ordinary sources of lighting may not be available. Consider using alternative sources including a variety of flashlights, headlamps,</a:t>
            </a:r>
            <a:r>
              <a:rPr lang="en-US" baseline="0" dirty="0"/>
              <a:t> </a:t>
            </a:r>
            <a:r>
              <a:rPr lang="en-US" dirty="0"/>
              <a:t>emergency candles, lanterns, solar lights and glow sticks.</a:t>
            </a:r>
          </a:p>
          <a:p>
            <a:r>
              <a:rPr lang="en-US" dirty="0"/>
              <a:t>	  When</a:t>
            </a:r>
            <a:r>
              <a:rPr lang="en-US" baseline="0" dirty="0"/>
              <a:t> you purchase flashlights, remember extra batteries. Also consider those that don’t require batteries, such as the crank and shake models, and choose those with LED light bulbs that are </a:t>
            </a:r>
            <a:r>
              <a:rPr lang="en-US" baseline="0" dirty="0" smtClean="0"/>
              <a:t>brighter and use less energy so extend the battery life. </a:t>
            </a:r>
            <a:r>
              <a:rPr lang="en-US" baseline="0" dirty="0"/>
              <a:t>Have on hand one flashlight per person</a:t>
            </a:r>
            <a:r>
              <a:rPr lang="en-US" dirty="0" smtClean="0"/>
              <a:t>.</a:t>
            </a:r>
          </a:p>
          <a:p>
            <a:r>
              <a:rPr lang="en-US" dirty="0"/>
              <a:t>	Solar-powered lights are a necessity for extended power outages. Many solar lights can produce light powerful enough to play games or read by. Solar-powered landscape lights also are useful. While these will not generate as much light, they can be used inside where low</a:t>
            </a:r>
            <a:r>
              <a:rPr lang="en-US" baseline="0" dirty="0"/>
              <a:t> </a:t>
            </a:r>
            <a:r>
              <a:rPr lang="en-US" dirty="0"/>
              <a:t>light is needed, such as illuminating the way to the bathroom or kitchen. Remember to put them outside during the day to recharge.</a:t>
            </a:r>
          </a:p>
          <a:p>
            <a:r>
              <a:rPr lang="en-US" dirty="0"/>
              <a:t>	Glow sticks also are useful for adding low levels of light. Placing the stick in a clear container of water will refract the light, making the stick brighter and adding additional light.</a:t>
            </a:r>
          </a:p>
          <a:p>
            <a:r>
              <a:rPr lang="en-US" dirty="0"/>
              <a:t>	These options are safer than open </a:t>
            </a:r>
            <a:r>
              <a:rPr lang="en-US" dirty="0" smtClean="0"/>
              <a:t>flames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32</a:t>
            </a:fld>
            <a:endParaRPr lang="en-US" dirty="0"/>
          </a:p>
        </p:txBody>
      </p:sp>
    </p:spTree>
    <p:extLst>
      <p:ext uri="{BB962C8B-B14F-4D97-AF65-F5344CB8AC3E}">
        <p14:creationId xmlns:p14="http://schemas.microsoft.com/office/powerpoint/2010/main" val="983223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But if you must use an open flame, be very careful. </a:t>
            </a:r>
            <a:r>
              <a:rPr lang="en-US" dirty="0" smtClean="0"/>
              <a:t>Never leave candles </a:t>
            </a:r>
            <a:r>
              <a:rPr lang="en-US" dirty="0"/>
              <a:t>and lanterns</a:t>
            </a:r>
            <a:r>
              <a:rPr lang="en-US" baseline="0" dirty="0"/>
              <a:t> </a:t>
            </a:r>
            <a:r>
              <a:rPr lang="en-US" dirty="0" smtClean="0"/>
              <a:t>unattended</a:t>
            </a:r>
            <a:r>
              <a:rPr lang="en-US" dirty="0"/>
              <a:t>. Place them in sturdy and properly operating holders. All lighting sources should be placed where they will not be dropped or tipped over, causing damage to the device or allowing open flames to ignite nearby objects.</a:t>
            </a:r>
          </a:p>
          <a:p>
            <a:r>
              <a:rPr lang="en-US" dirty="0"/>
              <a:t>	Many people prefer to use an oil lamp rather than emergency candles. Oil lamps are inexpensive, but they always should be used with the chimney and placed on a solid surface. The higher it’s placed, the wider the light is dispersed</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33</a:t>
            </a:fld>
            <a:endParaRPr lang="en-US" dirty="0"/>
          </a:p>
        </p:txBody>
      </p:sp>
    </p:spTree>
    <p:extLst>
      <p:ext uri="{BB962C8B-B14F-4D97-AF65-F5344CB8AC3E}">
        <p14:creationId xmlns:p14="http://schemas.microsoft.com/office/powerpoint/2010/main" val="3157365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 	If you use a generator, never operate it indoors or in partially closed areas, such as a garage or porch, even if you think there is enough ventilation</a:t>
            </a:r>
            <a:r>
              <a:rPr lang="en-US" baseline="0" dirty="0"/>
              <a:t> t</a:t>
            </a:r>
            <a:r>
              <a:rPr lang="en-US" dirty="0"/>
              <a:t>o prevent carbon monoxide poisoning. Opening windows and doors will not prevent carbon monoxide from building to dangerous levels. Place the generator outdoors and away from windows, doors and vents where CO gas can enter the home.</a:t>
            </a:r>
          </a:p>
          <a:p>
            <a:r>
              <a:rPr lang="en-US" dirty="0"/>
              <a:t>	Keep the generator dry. Do not expose it to rain or place it on a wet surface. Operate it on a dry surface under an open, </a:t>
            </a:r>
            <a:r>
              <a:rPr lang="en-US" dirty="0" smtClean="0"/>
              <a:t>canopy-like </a:t>
            </a:r>
            <a:r>
              <a:rPr lang="en-US" dirty="0"/>
              <a:t>cover. If anyone in the area where a generator is being used develops a headache, lethargy, weakness, nausea or muscle aches, get medical help immediately.</a:t>
            </a:r>
          </a:p>
          <a:p>
            <a:r>
              <a:rPr lang="en-US" dirty="0"/>
              <a:t>	To reduce the risk</a:t>
            </a:r>
            <a:r>
              <a:rPr lang="en-US" baseline="0" dirty="0"/>
              <a:t> of </a:t>
            </a:r>
            <a:r>
              <a:rPr lang="en-US" dirty="0"/>
              <a:t>electrical shock, dry your hands before touching the generator. Plug appliances directly into the generator or use a heavy-duty extension cord that is rated for outdoor use. Make sure the extension cord is also rated (in watts or amps) at least equal to the sum of the connected load. Be sure the cord has no cuts or tears and that the plug has three prongs with a grounding pin. Never plug the generator into a wall outlet in a house or other circuit. This could electrocute utility workers or neighbors who might be servicing the electrical system.</a:t>
            </a:r>
          </a:p>
          <a:p>
            <a:r>
              <a:rPr lang="en-US" dirty="0"/>
              <a:t>	Keep generator fuel out of your home and away from fuel-burning appliances. Turn off the generator and let it cool before refueling. A fuel spill on hot engine parts could cause a fire. Always keep a fire extinguisher near the generator. Never attempt to repair a generator. Only a qualified technician should perform repairs. Do not remove or tamper with safety </a:t>
            </a:r>
            <a:r>
              <a:rPr lang="en-US" dirty="0" smtClean="0"/>
              <a:t>devices,</a:t>
            </a:r>
            <a:r>
              <a:rPr lang="en-US" baseline="0" dirty="0" smtClean="0"/>
              <a:t> and d</a:t>
            </a:r>
            <a:r>
              <a:rPr lang="en-US" dirty="0" smtClean="0"/>
              <a:t>o </a:t>
            </a:r>
            <a:r>
              <a:rPr lang="en-US" dirty="0"/>
              <a:t>not touch hot engine parts. Keep children away from the generator and the fuel containers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34</a:t>
            </a:fld>
            <a:endParaRPr lang="en-US" dirty="0"/>
          </a:p>
        </p:txBody>
      </p:sp>
    </p:spTree>
    <p:extLst>
      <p:ext uri="{BB962C8B-B14F-4D97-AF65-F5344CB8AC3E}">
        <p14:creationId xmlns:p14="http://schemas.microsoft.com/office/powerpoint/2010/main" val="2022841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sooner</a:t>
            </a:r>
            <a:r>
              <a:rPr lang="en-US" baseline="0" dirty="0"/>
              <a:t> you start the recovery process, the sooner you can get back to normal. As soon as possible after a disaster, contact your insurance company to get that process started and to see what information they will need to process your claim. </a:t>
            </a:r>
            <a:r>
              <a:rPr lang="en-US" baseline="0" dirty="0" smtClean="0"/>
              <a:t>Before doing </a:t>
            </a:r>
            <a:r>
              <a:rPr lang="en-US" baseline="0" smtClean="0"/>
              <a:t>any cleanup, take </a:t>
            </a:r>
            <a:r>
              <a:rPr lang="en-US" baseline="0" dirty="0"/>
              <a:t>photos of the damage to your home and other property for your insurance company and possibly </a:t>
            </a:r>
            <a:r>
              <a:rPr lang="en-US" baseline="0" dirty="0" smtClean="0"/>
              <a:t>FEMA </a:t>
            </a:r>
            <a:r>
              <a:rPr lang="en-US" baseline="0" dirty="0"/>
              <a:t>and </a:t>
            </a:r>
            <a:r>
              <a:rPr lang="en-US" baseline="0" dirty="0" smtClean="0"/>
              <a:t>create </a:t>
            </a:r>
            <a:r>
              <a:rPr lang="en-US" baseline="0" dirty="0"/>
              <a:t>an inventory of what has been damaged. You should also start to locate and gather important documents that you will need during the recovery process.</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35</a:t>
            </a:fld>
            <a:endParaRPr lang="en-US" dirty="0"/>
          </a:p>
        </p:txBody>
      </p:sp>
    </p:spTree>
    <p:extLst>
      <p:ext uri="{BB962C8B-B14F-4D97-AF65-F5344CB8AC3E}">
        <p14:creationId xmlns:p14="http://schemas.microsoft.com/office/powerpoint/2010/main" val="3370673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r>
              <a:rPr lang="en-US" dirty="0"/>
              <a:t>	Hopefully you’ll </a:t>
            </a:r>
            <a:r>
              <a:rPr lang="en-US"/>
              <a:t>never </a:t>
            </a:r>
            <a:r>
              <a:rPr lang="en-US" smtClean="0"/>
              <a:t>experience </a:t>
            </a:r>
            <a:r>
              <a:rPr lang="en-US" dirty="0"/>
              <a:t>a disaster that leaves you and your family on your own, but with this information, you should be able</a:t>
            </a:r>
            <a:r>
              <a:rPr lang="en-US" baseline="0" dirty="0"/>
              <a:t> to </a:t>
            </a:r>
            <a:r>
              <a:rPr lang="en-US" dirty="0"/>
              <a:t>meet your basic family needs for communication, shelter, water, food, sanitation</a:t>
            </a:r>
            <a:r>
              <a:rPr lang="en-US" baseline="0" dirty="0"/>
              <a:t> and supplies. Hopefully you’ve prepared for all of these needs in advance of a disaster. Even if you have, there is still a degree of flexibility required. Remember to be resourceful and safe to help you survive a disaster</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36</a:t>
            </a:fld>
            <a:endParaRPr lang="en-US" dirty="0"/>
          </a:p>
        </p:txBody>
      </p:sp>
    </p:spTree>
    <p:extLst>
      <p:ext uri="{BB962C8B-B14F-4D97-AF65-F5344CB8AC3E}">
        <p14:creationId xmlns:p14="http://schemas.microsoft.com/office/powerpoint/2010/main" val="1179765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a:cs typeface="Arial"/>
              </a:rPr>
              <a:t>	Cell towers and phone lines may be down or overwhelmed. You may not be able make a phone call, but you might be able to text </a:t>
            </a:r>
            <a:r>
              <a:rPr lang="en-US" baseline="0" dirty="0" smtClean="0">
                <a:latin typeface="Arial"/>
                <a:cs typeface="Arial"/>
              </a:rPr>
              <a:t>because texting doesn't require </a:t>
            </a:r>
            <a:r>
              <a:rPr lang="en-US" baseline="0" dirty="0">
                <a:latin typeface="Arial"/>
                <a:cs typeface="Arial"/>
              </a:rPr>
              <a:t>as strong of a signal. Also, sometimes </a:t>
            </a:r>
            <a:r>
              <a:rPr lang="en-US" baseline="0" dirty="0" smtClean="0">
                <a:latin typeface="Arial"/>
                <a:cs typeface="Arial"/>
              </a:rPr>
              <a:t>calling </a:t>
            </a:r>
            <a:r>
              <a:rPr lang="en-US" baseline="0" dirty="0">
                <a:latin typeface="Arial"/>
                <a:cs typeface="Arial"/>
              </a:rPr>
              <a:t>or </a:t>
            </a:r>
            <a:r>
              <a:rPr lang="en-US" baseline="0" dirty="0" smtClean="0">
                <a:latin typeface="Arial"/>
                <a:cs typeface="Arial"/>
              </a:rPr>
              <a:t>texting is easier </a:t>
            </a:r>
            <a:r>
              <a:rPr lang="en-US" baseline="0" dirty="0">
                <a:latin typeface="Arial"/>
                <a:cs typeface="Arial"/>
              </a:rPr>
              <a:t>out of your area code </a:t>
            </a:r>
            <a:r>
              <a:rPr lang="en-US" baseline="0" dirty="0" smtClean="0">
                <a:latin typeface="Arial"/>
                <a:cs typeface="Arial"/>
              </a:rPr>
              <a:t>than </a:t>
            </a:r>
            <a:r>
              <a:rPr lang="en-US" baseline="0" dirty="0">
                <a:latin typeface="Arial"/>
                <a:cs typeface="Arial"/>
              </a:rPr>
              <a:t>locally, so all family members should check in with the predesignated out-of-state contact.</a:t>
            </a:r>
          </a:p>
          <a:p>
            <a:r>
              <a:rPr lang="en-US" baseline="0" dirty="0">
                <a:latin typeface="Arial"/>
                <a:cs typeface="Arial"/>
              </a:rPr>
              <a:t>	You’ll want to keep your </a:t>
            </a:r>
            <a:r>
              <a:rPr lang="en-US" baseline="0" dirty="0" smtClean="0">
                <a:latin typeface="Arial"/>
                <a:cs typeface="Arial"/>
              </a:rPr>
              <a:t>cellphone </a:t>
            </a:r>
            <a:r>
              <a:rPr lang="en-US" baseline="0" dirty="0">
                <a:latin typeface="Arial"/>
                <a:cs typeface="Arial"/>
              </a:rPr>
              <a:t>charged as much as possible for emergency communications. Save </a:t>
            </a:r>
            <a:r>
              <a:rPr lang="en-US" baseline="0" dirty="0" smtClean="0">
                <a:latin typeface="Arial"/>
                <a:cs typeface="Arial"/>
              </a:rPr>
              <a:t>cellphones </a:t>
            </a:r>
            <a:r>
              <a:rPr lang="en-US" baseline="0" dirty="0">
                <a:latin typeface="Arial"/>
                <a:cs typeface="Arial"/>
              </a:rPr>
              <a:t>for emergency uses. Turn off apps that aren’t needed and eat up battery power. </a:t>
            </a:r>
            <a:r>
              <a:rPr lang="en-US" baseline="0" dirty="0" smtClean="0">
                <a:latin typeface="Arial"/>
                <a:cs typeface="Arial"/>
              </a:rPr>
              <a:t>If </a:t>
            </a:r>
            <a:r>
              <a:rPr lang="en-US" baseline="0" dirty="0">
                <a:latin typeface="Arial"/>
                <a:cs typeface="Arial"/>
              </a:rPr>
              <a:t>you have a solar or </a:t>
            </a:r>
            <a:r>
              <a:rPr lang="en-US" baseline="0" dirty="0" smtClean="0">
                <a:latin typeface="Arial"/>
                <a:cs typeface="Arial"/>
              </a:rPr>
              <a:t>extra </a:t>
            </a:r>
            <a:r>
              <a:rPr lang="en-US" baseline="0" dirty="0">
                <a:latin typeface="Arial"/>
                <a:cs typeface="Arial"/>
              </a:rPr>
              <a:t>charger, use it sparingly, </a:t>
            </a:r>
            <a:r>
              <a:rPr lang="en-US" baseline="0" dirty="0" smtClean="0">
                <a:latin typeface="Arial"/>
                <a:cs typeface="Arial"/>
              </a:rPr>
              <a:t>too.</a:t>
            </a:r>
          </a:p>
          <a:p>
            <a:r>
              <a:rPr lang="en-US" baseline="0" dirty="0" smtClean="0">
                <a:latin typeface="Arial"/>
                <a:cs typeface="Arial"/>
              </a:rPr>
              <a:t>	</a:t>
            </a:r>
            <a:r>
              <a:rPr lang="en-US" dirty="0" smtClean="0">
                <a:latin typeface="Arial"/>
                <a:cs typeface="Arial"/>
              </a:rPr>
              <a:t>You </a:t>
            </a:r>
            <a:r>
              <a:rPr lang="en-US" dirty="0">
                <a:latin typeface="Arial"/>
                <a:cs typeface="Arial"/>
              </a:rPr>
              <a:t>might want to refer to a local app or mobile website for emergency updates and information</a:t>
            </a:r>
            <a:r>
              <a:rPr lang="en-US" dirty="0" smtClean="0">
                <a:latin typeface="Arial"/>
                <a:cs typeface="Arial"/>
              </a:rPr>
              <a:t>.</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4</a:t>
            </a:fld>
            <a:endParaRPr lang="en-US" dirty="0"/>
          </a:p>
        </p:txBody>
      </p:sp>
    </p:spTree>
    <p:extLst>
      <p:ext uri="{BB962C8B-B14F-4D97-AF65-F5344CB8AC3E}">
        <p14:creationId xmlns:p14="http://schemas.microsoft.com/office/powerpoint/2010/main" val="321404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a:cs typeface="Arial"/>
              </a:rPr>
              <a:t>	Some disasters will require you to evacuate from your home. If this is the case, you most likely will find yourself staying with friends, at a hotel or at a community shelter. If you have time, grab your go-kits before evacuating. Depending on the situation, you may need to provide your own food, water, activities for kids and other supplies while evacuated. Remember to grab any prescription medications and important paperwork. However, depending on the disaster, you may be able to stay at your home. If this is the case, you’ll need to find ways to make your home livable without the usual amenities.</a:t>
            </a:r>
            <a:endParaRPr lang="en-US" dirty="0">
              <a:latin typeface="Arial"/>
              <a:cs typeface="Arial"/>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5</a:t>
            </a:fld>
            <a:endParaRPr lang="en-US" dirty="0"/>
          </a:p>
        </p:txBody>
      </p:sp>
    </p:spTree>
    <p:extLst>
      <p:ext uri="{BB962C8B-B14F-4D97-AF65-F5344CB8AC3E}">
        <p14:creationId xmlns:p14="http://schemas.microsoft.com/office/powerpoint/2010/main" val="1555029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a:cs typeface="Arial"/>
              </a:rPr>
              <a:t>	If a chemical, biological or radiological release occurs, shelter immediately in an interior room typically on the ground level but higher or lower if recommended by local authorities. If you have time, grab your supplies kit, turn off ventilation and heating systems, and close windows, vents, fireplace dampers, exhaust fans and clothes dryer vents. Use plastic sheeting and duct tape to seal vents, doors and windows to keep out contaminants.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a:cs typeface="Arial"/>
              </a:rPr>
              <a:t>	However, the longer you and your family spend in a sealed environment, the less oxygen and the more carbon dioxide will be produced. Extended lack of oxygen and carbon dioxide exposure could cause illness or possibly death. In a sealed room, 10 square feet of floor space per person will provide sufficient air to prevent carbon dioxide buildup for up to five hours, assuming a normal breathing rate while resting. (FEMA “Are You Ready?”)</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a:cs typeface="Arial"/>
              </a:rPr>
              <a:t>	While sheltering in place, stay tuned to a local radio station or an official internet site for instructions.</a:t>
            </a:r>
            <a:endParaRPr lang="en-US" baseline="0" dirty="0">
              <a:latin typeface="Arial"/>
              <a:cs typeface="Arial"/>
            </a:endParaRPr>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6</a:t>
            </a:fld>
            <a:endParaRPr lang="en-US" dirty="0"/>
          </a:p>
        </p:txBody>
      </p:sp>
    </p:spTree>
    <p:extLst>
      <p:ext uri="{BB962C8B-B14F-4D97-AF65-F5344CB8AC3E}">
        <p14:creationId xmlns:p14="http://schemas.microsoft.com/office/powerpoint/2010/main" val="197716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In all but </a:t>
            </a:r>
            <a:r>
              <a:rPr lang="en-US" sz="1200" kern="1200" dirty="0" smtClean="0">
                <a:solidFill>
                  <a:schemeClr val="tx1"/>
                </a:solidFill>
                <a:effectLst/>
                <a:latin typeface="+mn-lt"/>
                <a:ea typeface="+mn-ea"/>
                <a:cs typeface="+mn-cs"/>
              </a:rPr>
              <a:t>extremely </a:t>
            </a:r>
            <a:r>
              <a:rPr lang="en-US" sz="1200" kern="1200" dirty="0">
                <a:solidFill>
                  <a:schemeClr val="tx1"/>
                </a:solidFill>
                <a:effectLst/>
                <a:latin typeface="+mn-lt"/>
                <a:ea typeface="+mn-ea"/>
                <a:cs typeface="+mn-cs"/>
              </a:rPr>
              <a:t>cold weather, you may be able to keep warm by simply conserving heat. </a:t>
            </a:r>
            <a:r>
              <a:rPr lang="en-US" sz="1200" kern="1200" dirty="0" smtClean="0">
                <a:solidFill>
                  <a:schemeClr val="tx1"/>
                </a:solidFill>
                <a:effectLst/>
                <a:latin typeface="+mn-lt"/>
                <a:ea typeface="+mn-ea"/>
                <a:cs typeface="+mn-cs"/>
              </a:rPr>
              <a:t>Close </a:t>
            </a:r>
            <a:r>
              <a:rPr lang="en-US" sz="1200" kern="1200" dirty="0">
                <a:solidFill>
                  <a:schemeClr val="tx1"/>
                </a:solidFill>
                <a:effectLst/>
                <a:latin typeface="+mn-lt"/>
                <a:ea typeface="+mn-ea"/>
                <a:cs typeface="+mn-cs"/>
              </a:rPr>
              <a:t>off all but one room of your home. Place blankets on windows or close blinds and drapes to keep warm air in and reduce cold drafts. Stuff towels or small blankets into </a:t>
            </a:r>
            <a:r>
              <a:rPr lang="en-US" sz="1200" kern="1200" dirty="0" smtClean="0">
                <a:solidFill>
                  <a:schemeClr val="tx1"/>
                </a:solidFill>
                <a:effectLst/>
                <a:latin typeface="+mn-lt"/>
                <a:ea typeface="+mn-ea"/>
                <a:cs typeface="+mn-cs"/>
              </a:rPr>
              <a:t>windowsills</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doorframes </a:t>
            </a:r>
            <a:r>
              <a:rPr lang="en-US" sz="1200" kern="1200" dirty="0">
                <a:solidFill>
                  <a:schemeClr val="tx1"/>
                </a:solidFill>
                <a:effectLst/>
                <a:latin typeface="+mn-lt"/>
                <a:ea typeface="+mn-ea"/>
                <a:cs typeface="+mn-cs"/>
              </a:rPr>
              <a:t>and other areas where the heat is leaking out. Place rugs or heavy blankets on the floor to add another layer of insulation. But</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n sunny days, let the sunshine in to provide solar heat.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	Dress </a:t>
            </a:r>
            <a:r>
              <a:rPr lang="en-US" sz="1200" kern="1200" dirty="0" smtClean="0">
                <a:solidFill>
                  <a:schemeClr val="tx1"/>
                </a:solidFill>
                <a:effectLst/>
                <a:latin typeface="+mn-lt"/>
                <a:ea typeface="+mn-ea"/>
                <a:cs typeface="+mn-cs"/>
              </a:rPr>
              <a:t>warmly</a:t>
            </a:r>
            <a:r>
              <a:rPr lang="en-US" sz="1200" kern="1200" baseline="0" dirty="0" smtClean="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by wearing multiple </a:t>
            </a:r>
            <a:r>
              <a:rPr lang="en-US" sz="1200" kern="1200" baseline="0" dirty="0" smtClean="0">
                <a:solidFill>
                  <a:schemeClr val="tx1"/>
                </a:solidFill>
                <a:effectLst/>
                <a:latin typeface="+mn-lt"/>
                <a:ea typeface="+mn-ea"/>
                <a:cs typeface="+mn-cs"/>
              </a:rPr>
              <a:t>layers, maybe including a hat and gloves. </a:t>
            </a:r>
            <a:r>
              <a:rPr lang="en-US" sz="1200" kern="1200" dirty="0" smtClean="0">
                <a:solidFill>
                  <a:schemeClr val="tx1"/>
                </a:solidFill>
                <a:effectLst/>
                <a:latin typeface="+mn-lt"/>
                <a:ea typeface="+mn-ea"/>
                <a:cs typeface="+mn-cs"/>
              </a:rPr>
              <a:t>Also</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k</a:t>
            </a:r>
            <a:r>
              <a:rPr lang="en-US" sz="1200" kern="1200" dirty="0">
                <a:solidFill>
                  <a:schemeClr val="tx1"/>
                </a:solidFill>
                <a:effectLst/>
                <a:latin typeface="+mn-lt"/>
                <a:ea typeface="+mn-ea"/>
                <a:cs typeface="+mn-cs"/>
              </a:rPr>
              <a:t>eep warm blankets and sleeping bags available.</a:t>
            </a:r>
            <a:endParaRPr lang="en-US" b="1"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7</a:t>
            </a:fld>
            <a:endParaRPr lang="en-US" dirty="0"/>
          </a:p>
        </p:txBody>
      </p:sp>
    </p:spTree>
    <p:extLst>
      <p:ext uri="{BB962C8B-B14F-4D97-AF65-F5344CB8AC3E}">
        <p14:creationId xmlns:p14="http://schemas.microsoft.com/office/powerpoint/2010/main" val="113306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you have no power, most alternative heat sources will have an open flame. These include wood stoves, fireplaces and pellet stoves. Take extreme caution to prevent a fire. Remember to keep all flammable materials far away from the flames and keep a fire extinguisher close by.</a:t>
            </a:r>
          </a:p>
          <a:p>
            <a:r>
              <a:rPr lang="en-US" dirty="0"/>
              <a:t>	Ventilation also is important to prevent buildup of carbon monoxide and smoke. </a:t>
            </a:r>
            <a:r>
              <a:rPr lang="en-US" dirty="0" smtClean="0"/>
              <a:t>As part of your preparedness work, install </a:t>
            </a:r>
            <a:r>
              <a:rPr lang="en-US" dirty="0"/>
              <a:t>a smoke detector and carbon monoxide detector with a battery or battery </a:t>
            </a:r>
            <a:r>
              <a:rPr lang="en-US" dirty="0" smtClean="0"/>
              <a:t>backup.</a:t>
            </a:r>
            <a:endParaRPr lang="en-US" dirty="0"/>
          </a:p>
          <a:p>
            <a:r>
              <a:rPr lang="en-US" dirty="0"/>
              <a:t>	No matter what alternative heat source you use, always keep children and pets </a:t>
            </a:r>
            <a:r>
              <a:rPr lang="en-US" dirty="0" smtClean="0"/>
              <a:t>away, </a:t>
            </a:r>
            <a:r>
              <a:rPr lang="en-US" dirty="0"/>
              <a:t>and place the </a:t>
            </a:r>
            <a:r>
              <a:rPr lang="en-US" dirty="0" smtClean="0"/>
              <a:t>heat</a:t>
            </a:r>
            <a:r>
              <a:rPr lang="en-US" baseline="0" dirty="0" smtClean="0"/>
              <a:t> source</a:t>
            </a:r>
            <a:r>
              <a:rPr lang="en-US" dirty="0" smtClean="0"/>
              <a:t> </a:t>
            </a:r>
            <a:r>
              <a:rPr lang="en-US" dirty="0"/>
              <a:t>out of traffic areas</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8</a:t>
            </a:fld>
            <a:endParaRPr lang="en-US" dirty="0"/>
          </a:p>
        </p:txBody>
      </p:sp>
    </p:spTree>
    <p:extLst>
      <p:ext uri="{BB962C8B-B14F-4D97-AF65-F5344CB8AC3E}">
        <p14:creationId xmlns:p14="http://schemas.microsoft.com/office/powerpoint/2010/main" val="63783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If you haven’t regularly cleaned or maintained</a:t>
            </a:r>
            <a:r>
              <a:rPr lang="en-US" baseline="0" dirty="0"/>
              <a:t> </a:t>
            </a:r>
            <a:r>
              <a:rPr lang="en-US" dirty="0"/>
              <a:t>your chimney, you may not want to rely on your fireplace for heat. Otherwise, whether you are using your fireplace or woodstove, you will need to have a supply of seasoned firewood – or pellets for your pellet stove. Do not burn green wood because it will produce creosote and a lot of </a:t>
            </a:r>
            <a:r>
              <a:rPr lang="en-US" dirty="0" smtClean="0"/>
              <a:t>smoke.</a:t>
            </a:r>
          </a:p>
          <a:p>
            <a:r>
              <a:rPr lang="en-US" dirty="0" smtClean="0"/>
              <a:t>	Fire </a:t>
            </a:r>
            <a:r>
              <a:rPr lang="en-US" dirty="0"/>
              <a:t>starters </a:t>
            </a:r>
            <a:r>
              <a:rPr lang="en-US" dirty="0" smtClean="0"/>
              <a:t>such as rolled-up </a:t>
            </a:r>
            <a:r>
              <a:rPr lang="en-US" dirty="0"/>
              <a:t>newspaper or commercial fire logs may be helpful in starting your fire. Manufacturers produce several </a:t>
            </a:r>
            <a:r>
              <a:rPr lang="en-US" dirty="0" smtClean="0"/>
              <a:t>nontoxic </a:t>
            </a:r>
            <a:r>
              <a:rPr lang="en-US" dirty="0"/>
              <a:t>fire starters. Products such as nuggets, pellets, fire-starting paste, sticks, flint, fire logs and instant fire starters will aid in building a fire. Some fire starters will burn for up to 10 minutes and reach temperatures of more than 350 degrees. Homemade fire starters can be made with dryer lint, paraffin wax, pine cones dipped in candle wax and other materials.</a:t>
            </a:r>
          </a:p>
          <a:p>
            <a:r>
              <a:rPr lang="en-US" dirty="0"/>
              <a:t>	</a:t>
            </a:r>
            <a:r>
              <a:rPr lang="en-US" b="1" dirty="0" smtClean="0"/>
              <a:t>Do</a:t>
            </a:r>
            <a:r>
              <a:rPr lang="en-US" b="1" baseline="0" dirty="0" smtClean="0"/>
              <a:t> not</a:t>
            </a:r>
            <a:r>
              <a:rPr lang="en-US" b="1" dirty="0" smtClean="0"/>
              <a:t> </a:t>
            </a:r>
            <a:r>
              <a:rPr lang="en-US" dirty="0"/>
              <a:t>use liquid </a:t>
            </a:r>
            <a:r>
              <a:rPr lang="en-US" dirty="0" smtClean="0"/>
              <a:t>fuels such as </a:t>
            </a:r>
            <a:r>
              <a:rPr lang="en-US" dirty="0"/>
              <a:t>gasoline, kerosene or </a:t>
            </a:r>
            <a:r>
              <a:rPr lang="en-US" dirty="0" smtClean="0"/>
              <a:t>diesel </a:t>
            </a:r>
            <a:r>
              <a:rPr lang="en-US" dirty="0"/>
              <a:t>to start your </a:t>
            </a:r>
            <a:r>
              <a:rPr lang="en-US" dirty="0" smtClean="0"/>
              <a:t>fire.</a:t>
            </a:r>
          </a:p>
          <a:p>
            <a:r>
              <a:rPr lang="en-US" dirty="0" smtClean="0"/>
              <a:t>	If </a:t>
            </a:r>
            <a:r>
              <a:rPr lang="en-US" dirty="0"/>
              <a:t>using your fireplace, keep the fire screen in place to prevent sparks and embers from escaping</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45C0919A-89F2-40C3-A6B8-A9BFF59DB126}" type="slidenum">
              <a:rPr lang="en-US" smtClean="0"/>
              <a:pPr>
                <a:defRPr/>
              </a:pPr>
              <a:t>9</a:t>
            </a:fld>
            <a:endParaRPr lang="en-US" dirty="0"/>
          </a:p>
        </p:txBody>
      </p:sp>
    </p:spTree>
    <p:extLst>
      <p:ext uri="{BB962C8B-B14F-4D97-AF65-F5344CB8AC3E}">
        <p14:creationId xmlns:p14="http://schemas.microsoft.com/office/powerpoint/2010/main" val="2040086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extension.org/floods"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www.extension.org/floods" TargetMode="Externa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142850" y="2593496"/>
            <a:ext cx="5334813" cy="895910"/>
          </a:xfrm>
        </p:spPr>
        <p:txBody>
          <a:bodyPr anchor="t">
            <a:noAutofit/>
          </a:bodyPr>
          <a:lstStyle>
            <a:lvl1pPr algn="l">
              <a:defRPr sz="5400">
                <a:solidFill>
                  <a:srgbClr val="FFFFFF"/>
                </a:solidFill>
                <a:latin typeface="Calibri"/>
                <a:cs typeface="Calibri"/>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fld id="{124B26E8-97B3-41BF-8F46-39A3E10FDBCD}" type="datetimeFigureOut">
              <a:rPr lang="en-US" smtClean="0"/>
              <a:pPr>
                <a:defRPr/>
              </a:pPr>
              <a:t>7/6/2018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F095773-A582-4B50-B0E5-7C088D661834}" type="slidenum">
              <a:rPr lang="en-US" smtClean="0"/>
              <a:pPr>
                <a:defRPr/>
              </a:pPr>
              <a:t>‹#›</a:t>
            </a:fld>
            <a:endParaRPr lang="en-US" dirty="0"/>
          </a:p>
        </p:txBody>
      </p:sp>
      <p:pic>
        <p:nvPicPr>
          <p:cNvPr id="6" name="Picture 5"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691" y="2240755"/>
            <a:ext cx="3190738" cy="1867645"/>
          </a:xfrm>
          <a:prstGeom prst="rect">
            <a:avLst/>
          </a:prstGeom>
        </p:spPr>
      </p:pic>
      <p:sp>
        <p:nvSpPr>
          <p:cNvPr id="7" name="Subtitle 6"/>
          <p:cNvSpPr>
            <a:spLocks noGrp="1"/>
          </p:cNvSpPr>
          <p:nvPr>
            <p:ph type="subTitle" idx="1" hasCustomPrompt="1"/>
          </p:nvPr>
        </p:nvSpPr>
        <p:spPr>
          <a:xfrm>
            <a:off x="4152372" y="3436083"/>
            <a:ext cx="4321474" cy="877824"/>
          </a:xfrm>
        </p:spPr>
        <p:txBody>
          <a:bodyPr>
            <a:normAutofit/>
          </a:bodyPr>
          <a:lstStyle>
            <a:lvl1pPr marL="0" indent="0">
              <a:buNone/>
              <a:defRPr baseline="0">
                <a:solidFill>
                  <a:schemeClr val="tx2"/>
                </a:solidFill>
              </a:defRPr>
            </a:lvl1pPr>
          </a:lstStyle>
          <a:p>
            <a:pPr algn="l"/>
            <a:r>
              <a:rPr lang="en-US">
                <a:solidFill>
                  <a:srgbClr val="FFFEF2"/>
                </a:solidFill>
                <a:effectLst/>
                <a:latin typeface="Calibri"/>
                <a:cs typeface="Calibri"/>
              </a:rPr>
              <a:t>Presenter and location of presentation</a:t>
            </a:r>
          </a:p>
        </p:txBody>
      </p:sp>
      <p:pic>
        <p:nvPicPr>
          <p:cNvPr id="8" name="Picture 12" descr="EDEN logo"/>
          <p:cNvPicPr>
            <a:picLocks noChangeAspect="1" noChangeArrowheads="1"/>
          </p:cNvPicPr>
          <p:nvPr/>
        </p:nvPicPr>
        <p:blipFill>
          <a:blip r:embed="rId3"/>
          <a:srcRect/>
          <a:stretch>
            <a:fillRect/>
          </a:stretch>
        </p:blipFill>
        <p:spPr bwMode="auto">
          <a:xfrm>
            <a:off x="8153400" y="6165850"/>
            <a:ext cx="685800" cy="387350"/>
          </a:xfrm>
          <a:prstGeom prst="rect">
            <a:avLst/>
          </a:prstGeom>
          <a:noFill/>
          <a:ln w="9525">
            <a:noFill/>
            <a:miter lim="800000"/>
            <a:headEnd/>
            <a:tailEnd/>
          </a:ln>
        </p:spPr>
      </p:pic>
    </p:spTree>
    <p:extLst>
      <p:ext uri="{BB962C8B-B14F-4D97-AF65-F5344CB8AC3E}">
        <p14:creationId xmlns:p14="http://schemas.microsoft.com/office/powerpoint/2010/main" val="192197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 Column Right Image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4805082"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
        <p:nvSpPr>
          <p:cNvPr id="11" name="Title 1"/>
          <p:cNvSpPr>
            <a:spLocks noGrp="1"/>
          </p:cNvSpPr>
          <p:nvPr>
            <p:ph type="title"/>
          </p:nvPr>
        </p:nvSpPr>
        <p:spPr>
          <a:xfrm>
            <a:off x="641103" y="969264"/>
            <a:ext cx="3657600" cy="1161288"/>
          </a:xfrm>
        </p:spPr>
        <p:txBody>
          <a:bodyPr anchor="b">
            <a:noAutofit/>
          </a:bodyPr>
          <a:lstStyle>
            <a:lvl1pPr algn="l">
              <a:defRPr sz="3600" b="0" kern="1200">
                <a:solidFill>
                  <a:srgbClr val="FFFEF2"/>
                </a:solidFill>
                <a:effectLst/>
                <a:latin typeface="+mj-lt"/>
                <a:ea typeface="+mj-ea"/>
                <a:cs typeface="+mj-cs"/>
              </a:defRPr>
            </a:lvl1pPr>
          </a:lstStyle>
          <a:p>
            <a:r>
              <a:rPr lang="en-US"/>
              <a:t>Click to edit Master title style</a:t>
            </a:r>
            <a:endParaRPr/>
          </a:p>
        </p:txBody>
      </p:sp>
      <p:sp>
        <p:nvSpPr>
          <p:cNvPr id="12" name="Text Placeholder 3"/>
          <p:cNvSpPr>
            <a:spLocks noGrp="1"/>
          </p:cNvSpPr>
          <p:nvPr>
            <p:ph type="body" sz="half" idx="2"/>
          </p:nvPr>
        </p:nvSpPr>
        <p:spPr>
          <a:xfrm>
            <a:off x="658352" y="2130552"/>
            <a:ext cx="3657600" cy="3584448"/>
          </a:xfrm>
        </p:spPr>
        <p:txBody>
          <a:bodyPr vert="horz" lIns="91440" tIns="45720" rIns="91440" bIns="45720" rtlCol="0">
            <a:normAutofit/>
          </a:bodyPr>
          <a:lstStyle>
            <a:lvl1pPr marL="0" indent="0">
              <a:spcBef>
                <a:spcPts val="1000"/>
              </a:spcBef>
              <a:buNone/>
              <a:defRPr sz="2400" kern="1200">
                <a:solidFill>
                  <a:srgbClr val="FFFEF2"/>
                </a:solidFill>
                <a:effectLst/>
                <a:latin typeface="Calibri"/>
                <a:ea typeface="+mn-ea"/>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Tree>
    <p:extLst>
      <p:ext uri="{BB962C8B-B14F-4D97-AF65-F5344CB8AC3E}">
        <p14:creationId xmlns:p14="http://schemas.microsoft.com/office/powerpoint/2010/main" val="249722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Image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658813" y="2057694"/>
            <a:ext cx="7797800" cy="411973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691B8312-6E10-4042-8716-3CD2FC933D12}" type="datetime1">
              <a:rPr lang="en-US" smtClean="0"/>
              <a:pPr>
                <a:defRPr/>
              </a:pPr>
              <a:t>7/6/2018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66283940-8F0A-E94F-8FA9-8E7E6974F3B8}" type="slidenum">
              <a:rPr lang="en-US" smtClean="0"/>
              <a:pPr>
                <a:defRPr/>
              </a:pPr>
              <a:t>‹#›</a:t>
            </a:fld>
            <a:endParaRPr lang="en-US" dirty="0"/>
          </a:p>
        </p:txBody>
      </p:sp>
    </p:spTree>
    <p:extLst>
      <p:ext uri="{BB962C8B-B14F-4D97-AF65-F5344CB8AC3E}">
        <p14:creationId xmlns:p14="http://schemas.microsoft.com/office/powerpoint/2010/main" val="33859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l Picture">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71998"/>
            <a:ext cx="9241692" cy="6998383"/>
          </a:xfrm>
          <a:solidFill>
            <a:schemeClr val="bg1">
              <a:lumMod val="75000"/>
              <a:lumOff val="25000"/>
            </a:schemeClr>
          </a:solidFill>
          <a:ln w="88900">
            <a:no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3361352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Six Images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62281"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8232FB77-546F-6140-9907-1008A373849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A68AE5D-9F2B-2C4F-BBDC-02F81930A87C}" type="slidenum">
              <a:rPr lang="en-US" smtClean="0"/>
              <a:pPr>
                <a:defRPr/>
              </a:pPr>
              <a:t>‹#›</a:t>
            </a:fld>
            <a:endParaRPr lang="en-US" dirty="0"/>
          </a:p>
        </p:txBody>
      </p:sp>
      <p:sp>
        <p:nvSpPr>
          <p:cNvPr id="11" name="Picture Placeholder 2"/>
          <p:cNvSpPr>
            <a:spLocks noGrp="1"/>
          </p:cNvSpPr>
          <p:nvPr>
            <p:ph type="pic" idx="13"/>
          </p:nvPr>
        </p:nvSpPr>
        <p:spPr>
          <a:xfrm>
            <a:off x="662281"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6" name="Picture Placeholder 2"/>
          <p:cNvSpPr>
            <a:spLocks noGrp="1"/>
          </p:cNvSpPr>
          <p:nvPr>
            <p:ph type="pic" idx="14"/>
          </p:nvPr>
        </p:nvSpPr>
        <p:spPr>
          <a:xfrm>
            <a:off x="3341935"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7" name="Picture Placeholder 2"/>
          <p:cNvSpPr>
            <a:spLocks noGrp="1"/>
          </p:cNvSpPr>
          <p:nvPr>
            <p:ph type="pic" idx="15"/>
          </p:nvPr>
        </p:nvSpPr>
        <p:spPr>
          <a:xfrm>
            <a:off x="3341935"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8" name="Picture Placeholder 2"/>
          <p:cNvSpPr>
            <a:spLocks noGrp="1"/>
          </p:cNvSpPr>
          <p:nvPr>
            <p:ph type="pic" idx="16"/>
          </p:nvPr>
        </p:nvSpPr>
        <p:spPr>
          <a:xfrm>
            <a:off x="6021589"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9" name="Picture Placeholder 2"/>
          <p:cNvSpPr>
            <a:spLocks noGrp="1"/>
          </p:cNvSpPr>
          <p:nvPr>
            <p:ph type="pic" idx="17"/>
          </p:nvPr>
        </p:nvSpPr>
        <p:spPr>
          <a:xfrm>
            <a:off x="6021589"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3" name="Title 1"/>
          <p:cNvSpPr txBox="1">
            <a:spLocks/>
          </p:cNvSpPr>
          <p:nvPr/>
        </p:nvSpPr>
        <p:spPr>
          <a:xfrm>
            <a:off x="685800" y="121023"/>
            <a:ext cx="7770813"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000" kern="1200">
                <a:solidFill>
                  <a:srgbClr val="FFFFFF"/>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993951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RL Screen Shot">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71998"/>
            <a:ext cx="9241692" cy="6998383"/>
          </a:xfrm>
          <a:solidFill>
            <a:schemeClr val="bg1">
              <a:lumMod val="75000"/>
              <a:lumOff val="25000"/>
            </a:schemeClr>
          </a:solidFill>
          <a:ln w="88900">
            <a:no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3" name="TextBox 2">
            <a:hlinkClick r:id="rId2"/>
          </p:cNvPr>
          <p:cNvSpPr txBox="1"/>
          <p:nvPr/>
        </p:nvSpPr>
        <p:spPr>
          <a:xfrm>
            <a:off x="-105829" y="4984215"/>
            <a:ext cx="9454140" cy="707886"/>
          </a:xfrm>
          <a:prstGeom prst="rect">
            <a:avLst/>
          </a:prstGeom>
          <a:solidFill>
            <a:schemeClr val="bg1">
              <a:lumMod val="85000"/>
              <a:lumOff val="1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US" sz="2000" dirty="0">
              <a:solidFill>
                <a:schemeClr val="tx1"/>
              </a:solidFill>
              <a:latin typeface="Calisto MT (Body)"/>
              <a:cs typeface="Calisto MT (Body)"/>
            </a:endParaRPr>
          </a:p>
          <a:p>
            <a:pPr algn="ctr"/>
            <a:endParaRPr lang="en-US" sz="2000" dirty="0">
              <a:solidFill>
                <a:schemeClr val="tx1"/>
              </a:solidFill>
              <a:latin typeface="Calisto MT (Body)"/>
              <a:cs typeface="Calisto MT (Body)"/>
            </a:endParaRPr>
          </a:p>
        </p:txBody>
      </p:sp>
      <p:sp>
        <p:nvSpPr>
          <p:cNvPr id="4" name="Title 1"/>
          <p:cNvSpPr txBox="1">
            <a:spLocks/>
          </p:cNvSpPr>
          <p:nvPr/>
        </p:nvSpPr>
        <p:spPr>
          <a:xfrm>
            <a:off x="685800" y="4600821"/>
            <a:ext cx="7770813"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000" kern="1200">
                <a:solidFill>
                  <a:srgbClr val="FFFFFF"/>
                </a:solidFill>
                <a:effectLst/>
                <a:latin typeface="+mj-lt"/>
                <a:ea typeface="+mj-ea"/>
                <a:cs typeface="+mj-cs"/>
              </a:defRPr>
            </a:lvl1pPr>
          </a:lstStyle>
          <a:p>
            <a:r>
              <a:rPr lang="en-US" dirty="0">
                <a:latin typeface="Calibri"/>
                <a:cs typeface="Calibri"/>
              </a:rPr>
              <a:t>YOUR URL HERE</a:t>
            </a:r>
          </a:p>
        </p:txBody>
      </p:sp>
    </p:spTree>
    <p:extLst>
      <p:ext uri="{BB962C8B-B14F-4D97-AF65-F5344CB8AC3E}">
        <p14:creationId xmlns:p14="http://schemas.microsoft.com/office/powerpoint/2010/main" val="290353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Opening Slide">
    <p:spTree>
      <p:nvGrpSpPr>
        <p:cNvPr id="1" name=""/>
        <p:cNvGrpSpPr/>
        <p:nvPr/>
      </p:nvGrpSpPr>
      <p:grpSpPr>
        <a:xfrm>
          <a:off x="0" y="0"/>
          <a:ext cx="0" cy="0"/>
          <a:chOff x="0" y="0"/>
          <a:chExt cx="0" cy="0"/>
        </a:xfrm>
      </p:grpSpPr>
      <p:pic>
        <p:nvPicPr>
          <p:cNvPr id="4" name="Picture 3"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8866" y="1595800"/>
            <a:ext cx="4516958" cy="2643926"/>
          </a:xfrm>
          <a:prstGeom prst="rect">
            <a:avLst/>
          </a:prstGeom>
        </p:spPr>
      </p:pic>
      <p:sp>
        <p:nvSpPr>
          <p:cNvPr id="6" name="TextBox 5"/>
          <p:cNvSpPr txBox="1"/>
          <p:nvPr/>
        </p:nvSpPr>
        <p:spPr>
          <a:xfrm>
            <a:off x="736806" y="5551580"/>
            <a:ext cx="7654336" cy="369332"/>
          </a:xfrm>
          <a:prstGeom prst="rect">
            <a:avLst/>
          </a:prstGeom>
          <a:noFill/>
        </p:spPr>
        <p:txBody>
          <a:bodyPr wrap="none" rtlCol="0">
            <a:spAutoFit/>
          </a:bodyPr>
          <a:lstStyle/>
          <a:p>
            <a:pPr algn="ctr"/>
            <a:r>
              <a:rPr lang="en-US" sz="1800" baseline="0" dirty="0">
                <a:solidFill>
                  <a:srgbClr val="FFFEF2"/>
                </a:solidFill>
                <a:latin typeface="Avenir Book"/>
                <a:cs typeface="Avenir Book"/>
              </a:rPr>
              <a:t>EDUCATOR FOCUSED   </a:t>
            </a:r>
            <a:r>
              <a:rPr lang="en-US" sz="1800" baseline="0" dirty="0">
                <a:solidFill>
                  <a:srgbClr val="FFFEF2"/>
                </a:solidFill>
                <a:latin typeface="Wingdings"/>
                <a:ea typeface="Wingdings"/>
                <a:cs typeface="Wingdings"/>
                <a:sym typeface="Wingdings"/>
              </a:rPr>
              <a:t></a:t>
            </a:r>
            <a:r>
              <a:rPr lang="en-US" sz="1800" baseline="0" dirty="0">
                <a:solidFill>
                  <a:srgbClr val="FFFEF2"/>
                </a:solidFill>
                <a:latin typeface="Avenir Book"/>
                <a:cs typeface="Avenir Book"/>
              </a:rPr>
              <a:t>   </a:t>
            </a:r>
            <a:r>
              <a:rPr lang="en-US" sz="1800" dirty="0">
                <a:solidFill>
                  <a:srgbClr val="FFFEF2"/>
                </a:solidFill>
                <a:latin typeface="Avenir Book"/>
                <a:cs typeface="Avenir Book"/>
              </a:rPr>
              <a:t>SHARED</a:t>
            </a:r>
            <a:r>
              <a:rPr lang="en-US" sz="1800" baseline="0" dirty="0">
                <a:solidFill>
                  <a:srgbClr val="FFFEF2"/>
                </a:solidFill>
                <a:latin typeface="Avenir Book"/>
                <a:cs typeface="Avenir Book"/>
              </a:rPr>
              <a:t> RESOURCES   </a:t>
            </a:r>
            <a:r>
              <a:rPr lang="en-US" sz="1800" baseline="0" dirty="0">
                <a:solidFill>
                  <a:srgbClr val="FFFEF2"/>
                </a:solidFill>
                <a:latin typeface="Wingdings"/>
                <a:ea typeface="Wingdings"/>
                <a:cs typeface="Wingdings"/>
                <a:sym typeface="Wingdings"/>
              </a:rPr>
              <a:t></a:t>
            </a:r>
            <a:r>
              <a:rPr lang="en-US" sz="1800" baseline="0" dirty="0">
                <a:solidFill>
                  <a:srgbClr val="FFFEF2"/>
                </a:solidFill>
                <a:latin typeface="Avenir Book"/>
                <a:cs typeface="Avenir Book"/>
              </a:rPr>
              <a:t>   COLLABORATIVE</a:t>
            </a:r>
            <a:endParaRPr lang="en-US" sz="1800" dirty="0">
              <a:solidFill>
                <a:srgbClr val="FFFEF2"/>
              </a:solidFill>
              <a:latin typeface="Avenir Book"/>
              <a:cs typeface="Avenir Book"/>
            </a:endParaRPr>
          </a:p>
        </p:txBody>
      </p:sp>
    </p:spTree>
    <p:extLst>
      <p:ext uri="{BB962C8B-B14F-4D97-AF65-F5344CB8AC3E}">
        <p14:creationId xmlns:p14="http://schemas.microsoft.com/office/powerpoint/2010/main" val="753305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Tex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0" y="1869141"/>
            <a:ext cx="7770813" cy="335981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91B8312-6E10-4042-8716-3CD2FC933D12}" type="datetime1">
              <a:rPr lang="en-US" smtClean="0"/>
              <a:pPr>
                <a:defRPr/>
              </a:pPr>
              <a:t>7/6/2018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283940-8F0A-E94F-8FA9-8E7E6974F3B8}"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1764466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Title Two Columns Subtitles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marL="2398713" indent="-336550">
              <a:defRPr sz="1600"/>
            </a:lvl8pPr>
            <a:lvl9pPr marL="2398713" indent="-3365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45526" y="2438400"/>
            <a:ext cx="3611880" cy="28019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marL="2398713" indent="-336550">
              <a:defRPr sz="1600"/>
            </a:lvl8pPr>
            <a:lvl9pPr marL="2398713" indent="-3365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a:solidFill>
                  <a:srgbClr val="FFFEF2"/>
                </a:solidFill>
              </a:defRPr>
            </a:lvl1pPr>
          </a:lstStyle>
          <a:p>
            <a:pPr>
              <a:defRPr/>
            </a:pPr>
            <a:fld id="{5874E473-D925-3D4E-9838-B4A32E936E71}" type="datetime1">
              <a:rPr lang="en-US" smtClean="0"/>
              <a:pPr>
                <a:defRPr/>
              </a:pPr>
              <a:t>7/6/2018</a:t>
            </a:fld>
            <a:endParaRPr lang="en-US" dirty="0"/>
          </a:p>
        </p:txBody>
      </p:sp>
      <p:sp>
        <p:nvSpPr>
          <p:cNvPr id="8" name="Footer Placeholder 7"/>
          <p:cNvSpPr>
            <a:spLocks noGrp="1"/>
          </p:cNvSpPr>
          <p:nvPr>
            <p:ph type="ftr" sz="quarter" idx="11"/>
          </p:nvPr>
        </p:nvSpPr>
        <p:spPr/>
        <p:txBody>
          <a:bodyPr/>
          <a:lstStyle>
            <a:lvl1pPr>
              <a:defRPr>
                <a:solidFill>
                  <a:srgbClr val="FFFEF2"/>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solidFill>
                  <a:srgbClr val="FFFEF2"/>
                </a:solidFill>
              </a:defRPr>
            </a:lvl1pPr>
          </a:lstStyle>
          <a:p>
            <a:pPr>
              <a:defRPr/>
            </a:pPr>
            <a:fld id="{CE421CEE-34F2-B548-B6FA-1458E64262DB}" type="slidenum">
              <a:rPr lang="en-US" smtClean="0"/>
              <a:pPr>
                <a:defRPr/>
              </a:pPr>
              <a:t>‹#›</a:t>
            </a:fld>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pic>
        <p:nvPicPr>
          <p:cNvPr id="12" name="Picture 11"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49851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Left Picture Right Title LOGO">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a:ln>
            <a:solidFill>
              <a:srgbClr val="FFFEF2"/>
            </a:solidFill>
          </a:ln>
        </p:spPr>
        <p:txBody>
          <a:bodyPr anchor="b">
            <a:noAutofit/>
          </a:bodyPr>
          <a:lstStyle>
            <a:lvl1pPr algn="l">
              <a:defRPr sz="3600" b="0" kern="1200">
                <a:solidFill>
                  <a:srgbClr val="FFFEF2"/>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99853" y="2130552"/>
            <a:ext cx="3657600" cy="3086963"/>
          </a:xfrm>
          <a:ln>
            <a:solidFill>
              <a:srgbClr val="FFFEF2"/>
            </a:solidFill>
          </a:ln>
        </p:spPr>
        <p:txBody>
          <a:bodyPr vert="horz" lIns="91440" tIns="45720" rIns="91440" bIns="45720" rtlCol="0">
            <a:normAutofit/>
          </a:bodyPr>
          <a:lstStyle>
            <a:lvl1pPr marL="0" indent="0">
              <a:spcBef>
                <a:spcPts val="1000"/>
              </a:spcBef>
              <a:buNone/>
              <a:defRPr sz="18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254249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9F02EF43-B848-394A-985C-DFB7B110B064}" type="datetime1">
              <a:rPr lang="en-US" smtClean="0"/>
              <a:pPr>
                <a:defRPr/>
              </a:pPr>
              <a:t>7/6/2018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0DAA7C-3B7D-0C4B-991B-0ACE559EF067}" type="slidenum">
              <a:rPr lang="en-US" smtClean="0"/>
              <a:pPr>
                <a:defRPr/>
              </a:pPr>
              <a:t>‹#›</a:t>
            </a:fld>
            <a:endParaRPr lang="en-US" dirty="0"/>
          </a:p>
        </p:txBody>
      </p:sp>
      <p:pic>
        <p:nvPicPr>
          <p:cNvPr id="6" name="Picture 5"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80537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Tex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1pPr marL="342900" indent="-342900">
              <a:buFont typeface="Arial" panose="020B0604020202020204" pitchFamily="34" charset="0"/>
              <a:buChar char="•"/>
              <a:defRPr>
                <a:solidFill>
                  <a:srgbClr val="FFFFFF"/>
                </a:solidFill>
              </a:defRPr>
            </a:lvl1pPr>
            <a:lvl2pPr>
              <a:buSzPct val="80000"/>
              <a:defRPr>
                <a:solidFill>
                  <a:srgbClr val="FFFFFF"/>
                </a:solidFill>
              </a:defRPr>
            </a:lvl2pPr>
            <a:lvl3pPr marL="1035050" indent="-349250">
              <a:buSzPct val="75000"/>
              <a:buFont typeface="Wingdings" panose="05000000000000000000" pitchFamily="2" charset="2"/>
              <a:buChar char="§"/>
              <a:defRPr>
                <a:solidFill>
                  <a:srgbClr val="FFFFFF"/>
                </a:solidFill>
              </a:defRPr>
            </a:lvl3pPr>
            <a:lvl4pPr marL="1371600" indent="-336550">
              <a:buSzPct val="75000"/>
              <a:buFont typeface="Arial" panose="020B0604020202020204" pitchFamily="34" charset="0"/>
              <a:buChar char="•"/>
              <a:defRPr>
                <a:solidFill>
                  <a:srgbClr val="FFFFFF"/>
                </a:solidFill>
              </a:defRPr>
            </a:lvl4pPr>
            <a:lvl5pPr>
              <a:buSzPct val="55000"/>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691B8312-6E10-4042-8716-3CD2FC933D12}" type="datetime1">
              <a:rPr lang="en-US" smtClean="0"/>
              <a:pPr>
                <a:defRPr/>
              </a:pPr>
              <a:t>7/6/2018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66283940-8F0A-E94F-8FA9-8E7E6974F3B8}" type="slidenum">
              <a:rPr lang="en-US" smtClean="0"/>
              <a:pPr>
                <a:defRPr/>
              </a:pPr>
              <a:t>‹#›</a:t>
            </a:fld>
            <a:endParaRPr lang="en-US" dirty="0"/>
          </a:p>
        </p:txBody>
      </p:sp>
    </p:spTree>
    <p:extLst>
      <p:ext uri="{BB962C8B-B14F-4D97-AF65-F5344CB8AC3E}">
        <p14:creationId xmlns:p14="http://schemas.microsoft.com/office/powerpoint/2010/main" val="442058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Left Title Right Text LOGO">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4794641"/>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7118EAC-CB02-6242-91ED-503A6908C9B3}"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F0175B-F809-3D45-9D4E-127F4CD2C0C9}"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16670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and Two Column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17F436F7-A2A9-AA4A-82E7-69D4D9D34DD6}" type="datetime1">
              <a:rPr lang="en-US" smtClean="0"/>
              <a:pPr>
                <a:defRPr/>
              </a:pPr>
              <a:t>7/6/2018</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840A5B6-69E1-E44D-9574-EAFDE1DFD4A5}"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1945993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91060EC4-741C-4BA9-9521-26C9F720E050}" type="datetimeFigureOut">
              <a:rPr lang="en-US" smtClean="0"/>
              <a:pPr>
                <a:defRPr/>
              </a:pPr>
              <a:t>7/6/2018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E827F6-92B2-4C18-8ABD-319040D0B518}" type="slidenum">
              <a:rPr lang="en-US" smtClean="0"/>
              <a:pPr>
                <a:defRPr/>
              </a:pPr>
              <a:t>‹#›</a:t>
            </a:fld>
            <a:endParaRPr lang="en-US" dirty="0"/>
          </a:p>
        </p:txBody>
      </p:sp>
    </p:spTree>
    <p:extLst>
      <p:ext uri="{BB962C8B-B14F-4D97-AF65-F5344CB8AC3E}">
        <p14:creationId xmlns:p14="http://schemas.microsoft.com/office/powerpoint/2010/main" val="4286766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0AE402B-3A11-45F0-BC16-FD5655A52B7D}" type="datetimeFigureOut">
              <a:rPr lang="en-US" smtClean="0"/>
              <a:pPr>
                <a:defRPr/>
              </a:pPr>
              <a:t>7/6/2018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923F41-7BE6-4F7B-B687-4DB187E1A2E0}" type="slidenum">
              <a:rPr lang="en-US" smtClean="0"/>
              <a:pPr>
                <a:defRPr/>
              </a:pPr>
              <a:t>‹#›</a:t>
            </a:fld>
            <a:endParaRPr lang="en-US" dirty="0"/>
          </a:p>
        </p:txBody>
      </p:sp>
    </p:spTree>
    <p:extLst>
      <p:ext uri="{BB962C8B-B14F-4D97-AF65-F5344CB8AC3E}">
        <p14:creationId xmlns:p14="http://schemas.microsoft.com/office/powerpoint/2010/main" val="2022678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5791200" y="6357938"/>
            <a:ext cx="2974975" cy="382587"/>
          </a:xfrm>
          <a:prstGeom prst="rect">
            <a:avLst/>
          </a:prstGeom>
        </p:spPr>
        <p:txBody>
          <a:bodyPr/>
          <a:lstStyle>
            <a:lvl1pPr>
              <a:defRPr/>
            </a:lvl1pPr>
          </a:lstStyle>
          <a:p>
            <a:pPr>
              <a:defRPr/>
            </a:pPr>
            <a:fld id="{BBE2256E-A367-4E61-BD18-69EF4712A74C}" type="datetimeFigureOut">
              <a:rPr lang="en-US"/>
              <a:pPr>
                <a:defRPr/>
              </a:pPr>
              <a:t>7/6/2018</a:t>
            </a:fld>
            <a:endParaRPr lang="en-US" dirty="0"/>
          </a:p>
        </p:txBody>
      </p:sp>
      <p:sp>
        <p:nvSpPr>
          <p:cNvPr id="7" name="Footer Placeholder 4"/>
          <p:cNvSpPr>
            <a:spLocks noGrp="1"/>
          </p:cNvSpPr>
          <p:nvPr>
            <p:ph type="ftr" sz="quarter" idx="11"/>
          </p:nvPr>
        </p:nvSpPr>
        <p:spPr>
          <a:xfrm>
            <a:off x="2133600" y="6357938"/>
            <a:ext cx="3581400" cy="382587"/>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a:xfrm>
            <a:off x="155575" y="6315075"/>
            <a:ext cx="1189038" cy="457200"/>
          </a:xfrm>
          <a:prstGeom prst="rect">
            <a:avLst/>
          </a:prstGeom>
        </p:spPr>
        <p:txBody>
          <a:bodyPr/>
          <a:lstStyle>
            <a:lvl1pPr>
              <a:defRPr/>
            </a:lvl1pPr>
          </a:lstStyle>
          <a:p>
            <a:pPr>
              <a:defRPr/>
            </a:pPr>
            <a:fld id="{AEF0E09B-D7AF-45A8-B5E9-76DA5D845768}" type="slidenum">
              <a:rPr lang="en-US"/>
              <a:pPr>
                <a:defRPr/>
              </a:pPr>
              <a:t>‹#›</a:t>
            </a:fld>
            <a:endParaRPr lang="en-US" dirty="0"/>
          </a:p>
        </p:txBody>
      </p:sp>
    </p:spTree>
    <p:extLst>
      <p:ext uri="{BB962C8B-B14F-4D97-AF65-F5344CB8AC3E}">
        <p14:creationId xmlns:p14="http://schemas.microsoft.com/office/powerpoint/2010/main" val="3360238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142850" y="2593496"/>
            <a:ext cx="5334813" cy="895910"/>
          </a:xfrm>
        </p:spPr>
        <p:txBody>
          <a:bodyPr anchor="t">
            <a:noAutofit/>
          </a:bodyPr>
          <a:lstStyle>
            <a:lvl1pPr algn="l">
              <a:defRPr sz="5400">
                <a:solidFill>
                  <a:srgbClr val="FFFFFF"/>
                </a:solidFill>
                <a:latin typeface="Calibri"/>
                <a:cs typeface="Calibri"/>
              </a:defRPr>
            </a:lvl1pPr>
          </a:lstStyle>
          <a:p>
            <a:r>
              <a:rPr lang="en-US"/>
              <a:t>Click to edit Master title style</a:t>
            </a:r>
          </a:p>
        </p:txBody>
      </p:sp>
      <p:sp>
        <p:nvSpPr>
          <p:cNvPr id="3" name="Date Placeholder 2"/>
          <p:cNvSpPr>
            <a:spLocks noGrp="1"/>
          </p:cNvSpPr>
          <p:nvPr>
            <p:ph type="dt" sz="half" idx="10"/>
          </p:nvPr>
        </p:nvSpPr>
        <p:spPr/>
        <p:txBody>
          <a:bodyPr/>
          <a:lstStyle/>
          <a:p>
            <a:pPr>
              <a:defRPr/>
            </a:pPr>
            <a:fld id="{124B26E8-97B3-41BF-8F46-39A3E10FDBCD}" type="datetimeFigureOut">
              <a:rPr lang="en-US" smtClean="0"/>
              <a:pPr>
                <a:defRPr/>
              </a:pPr>
              <a:t>7/6/2018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F095773-A582-4B50-B0E5-7C088D661834}" type="slidenum">
              <a:rPr lang="en-US" smtClean="0"/>
              <a:pPr>
                <a:defRPr/>
              </a:pPr>
              <a:t>‹#›</a:t>
            </a:fld>
            <a:endParaRPr lang="en-US" dirty="0"/>
          </a:p>
        </p:txBody>
      </p:sp>
      <p:pic>
        <p:nvPicPr>
          <p:cNvPr id="6" name="Picture 5"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691" y="2240755"/>
            <a:ext cx="3190738" cy="1867645"/>
          </a:xfrm>
          <a:prstGeom prst="rect">
            <a:avLst/>
          </a:prstGeom>
        </p:spPr>
      </p:pic>
      <p:sp>
        <p:nvSpPr>
          <p:cNvPr id="7" name="Subtitle 6"/>
          <p:cNvSpPr>
            <a:spLocks noGrp="1"/>
          </p:cNvSpPr>
          <p:nvPr>
            <p:ph type="subTitle" idx="1" hasCustomPrompt="1"/>
          </p:nvPr>
        </p:nvSpPr>
        <p:spPr>
          <a:xfrm>
            <a:off x="4152372" y="3436083"/>
            <a:ext cx="4321474" cy="877824"/>
          </a:xfrm>
        </p:spPr>
        <p:txBody>
          <a:bodyPr>
            <a:normAutofit/>
          </a:bodyPr>
          <a:lstStyle>
            <a:lvl1pPr marL="0" indent="0">
              <a:buNone/>
              <a:defRPr baseline="0">
                <a:solidFill>
                  <a:schemeClr val="tx2"/>
                </a:solidFill>
              </a:defRPr>
            </a:lvl1pPr>
          </a:lstStyle>
          <a:p>
            <a:pPr algn="l"/>
            <a:r>
              <a:rPr lang="en-US">
                <a:solidFill>
                  <a:srgbClr val="FFFEF2"/>
                </a:solidFill>
                <a:effectLst/>
                <a:latin typeface="Calibri"/>
                <a:cs typeface="Calibri"/>
              </a:rPr>
              <a:t>Presenter and location of presentation</a:t>
            </a:r>
          </a:p>
        </p:txBody>
      </p:sp>
      <p:pic>
        <p:nvPicPr>
          <p:cNvPr id="8" name="Picture 12" descr="EDEN logo"/>
          <p:cNvPicPr>
            <a:picLocks noChangeAspect="1" noChangeArrowheads="1"/>
          </p:cNvPicPr>
          <p:nvPr/>
        </p:nvPicPr>
        <p:blipFill>
          <a:blip r:embed="rId3"/>
          <a:srcRect/>
          <a:stretch>
            <a:fillRect/>
          </a:stretch>
        </p:blipFill>
        <p:spPr bwMode="auto">
          <a:xfrm>
            <a:off x="8153400" y="6165850"/>
            <a:ext cx="685800" cy="387350"/>
          </a:xfrm>
          <a:prstGeom prst="rect">
            <a:avLst/>
          </a:prstGeom>
          <a:noFill/>
          <a:ln w="9525">
            <a:noFill/>
            <a:miter lim="800000"/>
            <a:headEnd/>
            <a:tailEnd/>
          </a:ln>
        </p:spPr>
      </p:pic>
    </p:spTree>
    <p:extLst>
      <p:ext uri="{BB962C8B-B14F-4D97-AF65-F5344CB8AC3E}">
        <p14:creationId xmlns:p14="http://schemas.microsoft.com/office/powerpoint/2010/main" val="1921974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Tex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1pPr marL="342900" indent="-342900">
              <a:buFont typeface="Arial" panose="020B0604020202020204" pitchFamily="34" charset="0"/>
              <a:buChar char="•"/>
              <a:defRPr>
                <a:solidFill>
                  <a:srgbClr val="FFFFFF"/>
                </a:solidFill>
              </a:defRPr>
            </a:lvl1pPr>
            <a:lvl2pPr>
              <a:buSzPct val="80000"/>
              <a:defRPr>
                <a:solidFill>
                  <a:srgbClr val="FFFFFF"/>
                </a:solidFill>
              </a:defRPr>
            </a:lvl2pPr>
            <a:lvl3pPr marL="1035050" indent="-349250">
              <a:buSzPct val="75000"/>
              <a:buFont typeface="Wingdings" panose="05000000000000000000" pitchFamily="2" charset="2"/>
              <a:buChar char="§"/>
              <a:defRPr>
                <a:solidFill>
                  <a:srgbClr val="FFFFFF"/>
                </a:solidFill>
              </a:defRPr>
            </a:lvl3pPr>
            <a:lvl4pPr marL="1371600" indent="-336550">
              <a:buSzPct val="75000"/>
              <a:buFont typeface="Arial" panose="020B0604020202020204" pitchFamily="34" charset="0"/>
              <a:buChar char="•"/>
              <a:defRPr>
                <a:solidFill>
                  <a:srgbClr val="FFFFFF"/>
                </a:solidFill>
              </a:defRPr>
            </a:lvl4pPr>
            <a:lvl5pPr>
              <a:buSzPct val="55000"/>
              <a:defRPr>
                <a:solidFill>
                  <a:srgbClr val="FFFFFF"/>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691B8312-6E10-4042-8716-3CD2FC933D12}" type="datetime1">
              <a:rPr lang="en-US" smtClean="0"/>
              <a:pPr>
                <a:defRPr/>
              </a:pPr>
              <a:t>7/6/2018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66283940-8F0A-E94F-8FA9-8E7E6974F3B8}" type="slidenum">
              <a:rPr lang="en-US" smtClean="0"/>
              <a:pPr>
                <a:defRPr/>
              </a:pPr>
              <a:t>‹#›</a:t>
            </a:fld>
            <a:endParaRPr lang="en-US" dirty="0"/>
          </a:p>
        </p:txBody>
      </p:sp>
    </p:spTree>
    <p:extLst>
      <p:ext uri="{BB962C8B-B14F-4D97-AF65-F5344CB8AC3E}">
        <p14:creationId xmlns:p14="http://schemas.microsoft.com/office/powerpoint/2010/main" val="442058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lumn NO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marL="342900" indent="-342900" algn="l" defTabSz="914400" rtl="0" eaLnBrk="1" latinLnBrk="0" hangingPunct="1">
              <a:buFont typeface="Arial" panose="020B0604020202020204" pitchFamily="34" charset="0"/>
              <a:buChar char="•"/>
              <a:defRPr lang="en-US" sz="2800" kern="1200" dirty="0" smtClean="0">
                <a:solidFill>
                  <a:srgbClr val="FFFFFF"/>
                </a:solidFill>
                <a:effectLst/>
                <a:latin typeface="Calibri"/>
                <a:ea typeface="+mn-ea"/>
                <a:cs typeface="Calibri"/>
              </a:defRPr>
            </a:lvl1pPr>
            <a:lvl2pPr marL="685800" indent="-336550" algn="l" defTabSz="914400" rtl="0" eaLnBrk="1" latinLnBrk="0" hangingPunct="1">
              <a:buSzPct val="80000"/>
              <a:buFont typeface="Arial" panose="020B0604020202020204" pitchFamily="34" charset="0"/>
              <a:buChar char="•"/>
              <a:defRPr lang="en-US" sz="2800" kern="1200" dirty="0" smtClean="0">
                <a:solidFill>
                  <a:srgbClr val="FFFFFF"/>
                </a:solidFill>
                <a:effectLst/>
                <a:latin typeface="Calibri"/>
                <a:ea typeface="+mn-ea"/>
                <a:cs typeface="Calibri"/>
              </a:defRPr>
            </a:lvl2pPr>
            <a:lvl3pPr marL="1035050" indent="-349250" algn="l" defTabSz="914400" rtl="0" eaLnBrk="1" latinLnBrk="0" hangingPunct="1">
              <a:buSzPct val="75000"/>
              <a:buFont typeface="Arial" panose="020B0604020202020204" pitchFamily="34" charset="0"/>
              <a:buChar char="•"/>
              <a:defRPr lang="en-US" sz="2800" kern="1200" dirty="0" smtClean="0">
                <a:solidFill>
                  <a:srgbClr val="FFFFFF"/>
                </a:solidFill>
                <a:effectLst/>
                <a:latin typeface="Calibri"/>
                <a:ea typeface="+mn-ea"/>
                <a:cs typeface="Calibri"/>
              </a:defRPr>
            </a:lvl3pPr>
            <a:lvl4pPr marL="1371600" indent="-336550" algn="l" defTabSz="914400" rtl="0" eaLnBrk="1" latinLnBrk="0" hangingPunct="1">
              <a:buSzPct val="70000"/>
              <a:buFont typeface="Arial" panose="020B0604020202020204" pitchFamily="34" charset="0"/>
              <a:buChar char="•"/>
              <a:defRPr lang="en-US" sz="2800" kern="1200" dirty="0" smtClean="0">
                <a:solidFill>
                  <a:srgbClr val="FFFFFF"/>
                </a:solidFill>
                <a:effectLst/>
                <a:latin typeface="Calibri"/>
                <a:ea typeface="+mn-ea"/>
                <a:cs typeface="Calibri"/>
              </a:defRPr>
            </a:lvl4pPr>
            <a:lvl5pPr algn="l" defTabSz="914400" rtl="0" eaLnBrk="1" latinLnBrk="0" hangingPunct="1">
              <a:buSzPct val="55000"/>
              <a:defRPr sz="2800" kern="1200" dirty="0">
                <a:solidFill>
                  <a:srgbClr val="FFFFFF"/>
                </a:solidFill>
                <a:effectLst/>
                <a:latin typeface="Calibri"/>
                <a:ea typeface="+mn-ea"/>
                <a:cs typeface="Calibri"/>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marL="342900" indent="-342900">
              <a:buFont typeface="Arial" panose="020B0604020202020204" pitchFamily="34" charset="0"/>
              <a:buChar char="•"/>
              <a:defRPr sz="2800">
                <a:solidFill>
                  <a:srgbClr val="FFFFFF"/>
                </a:solidFill>
              </a:defRPr>
            </a:lvl1pPr>
            <a:lvl2pPr marL="692150" indent="-342900">
              <a:buSzPct val="80000"/>
              <a:buFont typeface="Arial" panose="020B0604020202020204" pitchFamily="34" charset="0"/>
              <a:buChar char="•"/>
              <a:defRPr sz="2800">
                <a:solidFill>
                  <a:srgbClr val="FFFFFF"/>
                </a:solidFill>
              </a:defRPr>
            </a:lvl2pPr>
            <a:lvl3pPr marL="1028700" indent="-342900">
              <a:buSzPct val="75000"/>
              <a:buFont typeface="Arial" panose="020B0604020202020204" pitchFamily="34" charset="0"/>
              <a:buChar char="•"/>
              <a:defRPr sz="2800">
                <a:solidFill>
                  <a:srgbClr val="FFFFFF"/>
                </a:solidFill>
              </a:defRPr>
            </a:lvl3pPr>
            <a:lvl4pPr marL="1377950" indent="-342900">
              <a:buFont typeface="Arial" panose="020B0604020202020204" pitchFamily="34" charset="0"/>
              <a:buChar char="•"/>
              <a:defRPr sz="2800">
                <a:solidFill>
                  <a:srgbClr val="FFFFFF"/>
                </a:solidFill>
              </a:defRPr>
            </a:lvl4pPr>
            <a:lvl5pPr marL="1714500" indent="-342900">
              <a:buFont typeface="Arial" panose="020B0604020202020204" pitchFamily="34" charset="0"/>
              <a:buChar char="•"/>
              <a:defRPr sz="28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17F436F7-A2A9-AA4A-82E7-69D4D9D34DD6}" type="datetime1">
              <a:rPr lang="en-US" smtClean="0"/>
              <a:pPr>
                <a:defRPr/>
              </a:pPr>
              <a:t>7/6/2018</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840A5B6-69E1-E44D-9574-EAFDE1DFD4A5}" type="slidenum">
              <a:rPr lang="en-US" smtClean="0"/>
              <a:pPr>
                <a:defRPr/>
              </a:pPr>
              <a:t>‹#›</a:t>
            </a:fld>
            <a:endParaRPr lang="en-US" dirty="0"/>
          </a:p>
        </p:txBody>
      </p:sp>
    </p:spTree>
    <p:extLst>
      <p:ext uri="{BB962C8B-B14F-4D97-AF65-F5344CB8AC3E}">
        <p14:creationId xmlns:p14="http://schemas.microsoft.com/office/powerpoint/2010/main" val="1075170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9F02EF43-B848-394A-985C-DFB7B110B064}" type="datetime1">
              <a:rPr lang="en-US" smtClean="0"/>
              <a:pPr>
                <a:defRPr/>
              </a:pPr>
              <a:t>7/6/2018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0DAA7C-3B7D-0C4B-991B-0ACE559EF067}" type="slidenum">
              <a:rPr lang="en-US" smtClean="0"/>
              <a:pPr>
                <a:defRPr/>
              </a:pPr>
              <a:t>‹#›</a:t>
            </a:fld>
            <a:endParaRPr lang="en-US" dirty="0"/>
          </a:p>
        </p:txBody>
      </p:sp>
    </p:spTree>
    <p:extLst>
      <p:ext uri="{BB962C8B-B14F-4D97-AF65-F5344CB8AC3E}">
        <p14:creationId xmlns:p14="http://schemas.microsoft.com/office/powerpoint/2010/main" val="3242654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23BDE2-52BB-4CD7-B0BC-220B86C7AC47}" type="datetimeFigureOut">
              <a:rPr lang="en-US" smtClean="0"/>
              <a:pPr>
                <a:defRPr/>
              </a:pPr>
              <a:t>7/6/2018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B86F255-3021-4680-A176-34FE390F499F}" type="slidenum">
              <a:rPr lang="en-US" smtClean="0"/>
              <a:pPr>
                <a:defRPr/>
              </a:pPr>
              <a:t>‹#›</a:t>
            </a:fld>
            <a:endParaRPr lang="en-US" dirty="0"/>
          </a:p>
        </p:txBody>
      </p:sp>
    </p:spTree>
    <p:extLst>
      <p:ext uri="{BB962C8B-B14F-4D97-AF65-F5344CB8AC3E}">
        <p14:creationId xmlns:p14="http://schemas.microsoft.com/office/powerpoint/2010/main" val="107797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NO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dirty="0"/>
              <a:t>Click to edit Master title style</a:t>
            </a:r>
            <a:endParaRPr dirty="0"/>
          </a:p>
        </p:txBody>
      </p:sp>
      <p:sp>
        <p:nvSpPr>
          <p:cNvPr id="3" name="Content Placeholder 2"/>
          <p:cNvSpPr>
            <a:spLocks noGrp="1"/>
          </p:cNvSpPr>
          <p:nvPr>
            <p:ph sz="half" idx="1"/>
          </p:nvPr>
        </p:nvSpPr>
        <p:spPr>
          <a:xfrm>
            <a:off x="685800" y="1760538"/>
            <a:ext cx="3611880" cy="4365625"/>
          </a:xfrm>
        </p:spPr>
        <p:txBody>
          <a:bodyPr>
            <a:normAutofit/>
          </a:bodyPr>
          <a:lstStyle>
            <a:lvl1pPr marL="342900" indent="-342900" algn="l" defTabSz="914400" rtl="0" eaLnBrk="1" latinLnBrk="0" hangingPunct="1">
              <a:buFont typeface="Arial" panose="020B0604020202020204" pitchFamily="34" charset="0"/>
              <a:buChar char="•"/>
              <a:defRPr lang="en-US" sz="2400" kern="1200" dirty="0" smtClean="0">
                <a:solidFill>
                  <a:srgbClr val="FFFFFF"/>
                </a:solidFill>
                <a:effectLst/>
                <a:latin typeface="Calibri"/>
                <a:ea typeface="+mn-ea"/>
                <a:cs typeface="Calibri"/>
              </a:defRPr>
            </a:lvl1pPr>
            <a:lvl2pPr marL="685800" indent="-336550" algn="l" defTabSz="914400" rtl="0" eaLnBrk="1" latinLnBrk="0" hangingPunct="1">
              <a:buSzPct val="80000"/>
              <a:buFont typeface="Arial" panose="020B0604020202020204" pitchFamily="34" charset="0"/>
              <a:buChar char="•"/>
              <a:defRPr lang="en-US" sz="2400" kern="1200" dirty="0" smtClean="0">
                <a:solidFill>
                  <a:srgbClr val="FFFFFF"/>
                </a:solidFill>
                <a:effectLst/>
                <a:latin typeface="Calibri"/>
                <a:ea typeface="+mn-ea"/>
                <a:cs typeface="Calibri"/>
              </a:defRPr>
            </a:lvl2pPr>
            <a:lvl3pPr marL="1035050" indent="-349250" algn="l" defTabSz="914400" rtl="0" eaLnBrk="1" latinLnBrk="0" hangingPunct="1">
              <a:buSzPct val="75000"/>
              <a:buFont typeface="Arial" panose="020B0604020202020204" pitchFamily="34" charset="0"/>
              <a:buChar char="•"/>
              <a:defRPr lang="en-US" sz="2400" kern="1200" dirty="0" smtClean="0">
                <a:solidFill>
                  <a:srgbClr val="FFFFFF"/>
                </a:solidFill>
                <a:effectLst/>
                <a:latin typeface="Calibri"/>
                <a:ea typeface="+mn-ea"/>
                <a:cs typeface="Calibri"/>
              </a:defRPr>
            </a:lvl3pPr>
            <a:lvl4pPr marL="1371600" indent="-336550" algn="l" defTabSz="914400" rtl="0" eaLnBrk="1" latinLnBrk="0" hangingPunct="1">
              <a:buSzPct val="70000"/>
              <a:buFont typeface="Arial" panose="020B0604020202020204" pitchFamily="34" charset="0"/>
              <a:buChar char="•"/>
              <a:defRPr lang="en-US" sz="2400" kern="1200" dirty="0" smtClean="0">
                <a:solidFill>
                  <a:srgbClr val="FFFFFF"/>
                </a:solidFill>
                <a:effectLst/>
                <a:latin typeface="Calibri"/>
                <a:ea typeface="+mn-ea"/>
                <a:cs typeface="Calibri"/>
              </a:defRPr>
            </a:lvl4pPr>
            <a:lvl5pPr algn="l" defTabSz="914400" rtl="0" eaLnBrk="1" latinLnBrk="0" hangingPunct="1">
              <a:buSzPct val="55000"/>
              <a:defRPr sz="2400" kern="1200" dirty="0">
                <a:solidFill>
                  <a:srgbClr val="FFFFFF"/>
                </a:solidFill>
                <a:effectLst/>
                <a:latin typeface="Calibri"/>
                <a:ea typeface="+mn-ea"/>
                <a:cs typeface="Calibri"/>
              </a:defRPr>
            </a:lvl5pPr>
            <a:lvl6pPr>
              <a:defRPr sz="1800"/>
            </a:lvl6pPr>
            <a:lvl7pPr>
              <a:defRPr sz="1800"/>
            </a:lvl7pPr>
            <a:lvl8pPr marL="2398713" indent="-336550">
              <a:defRPr sz="1800"/>
            </a:lvl8pPr>
            <a:lvl9pPr marL="2398713" indent="-336550">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marL="342900" indent="-342900">
              <a:buFont typeface="Arial" panose="020B0604020202020204" pitchFamily="34" charset="0"/>
              <a:buChar char="•"/>
              <a:defRPr sz="2400">
                <a:solidFill>
                  <a:srgbClr val="FFFFFF"/>
                </a:solidFill>
              </a:defRPr>
            </a:lvl1pPr>
            <a:lvl2pPr>
              <a:buSzPct val="80000"/>
              <a:defRPr sz="2400">
                <a:solidFill>
                  <a:srgbClr val="FFFFFF"/>
                </a:solidFill>
              </a:defRPr>
            </a:lvl2pPr>
            <a:lvl3pPr marL="1035050" indent="-349250">
              <a:buSzPct val="75000"/>
              <a:buFont typeface="Wingdings" panose="05000000000000000000" pitchFamily="2" charset="2"/>
              <a:buChar cha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17F436F7-A2A9-AA4A-82E7-69D4D9D34DD6}" type="datetime1">
              <a:rPr lang="en-US" smtClean="0"/>
              <a:pPr>
                <a:defRPr/>
              </a:pPr>
              <a:t>7/6/2018</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840A5B6-69E1-E44D-9574-EAFDE1DFD4A5}" type="slidenum">
              <a:rPr lang="en-US" smtClean="0"/>
              <a:pPr>
                <a:defRPr/>
              </a:pPr>
              <a:t>‹#›</a:t>
            </a:fld>
            <a:endParaRPr lang="en-US" dirty="0"/>
          </a:p>
        </p:txBody>
      </p:sp>
    </p:spTree>
    <p:extLst>
      <p:ext uri="{BB962C8B-B14F-4D97-AF65-F5344CB8AC3E}">
        <p14:creationId xmlns:p14="http://schemas.microsoft.com/office/powerpoint/2010/main" val="1075170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and Image NO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9"/>
            <a:ext cx="3611880" cy="1273090"/>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844733" y="1760539"/>
            <a:ext cx="3611880" cy="1273090"/>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p:txBody>
      </p:sp>
      <p:sp>
        <p:nvSpPr>
          <p:cNvPr id="12" name="Picture Placeholder 2"/>
          <p:cNvSpPr>
            <a:spLocks noGrp="1"/>
          </p:cNvSpPr>
          <p:nvPr>
            <p:ph type="pic" idx="10"/>
          </p:nvPr>
        </p:nvSpPr>
        <p:spPr>
          <a:xfrm>
            <a:off x="663387" y="3151210"/>
            <a:ext cx="7769707" cy="3327585"/>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3326562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Left Title Right Text NO LOGO">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7118EAC-CB02-6242-91ED-503A6908C9B3}"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F0175B-F809-3D45-9D4E-127F4CD2C0C9}" type="slidenum">
              <a:rPr lang="en-US" smtClean="0"/>
              <a:pPr>
                <a:defRPr/>
              </a:pPr>
              <a:t>‹#›</a:t>
            </a:fld>
            <a:endParaRPr lang="en-US" dirty="0"/>
          </a:p>
        </p:txBody>
      </p:sp>
    </p:spTree>
    <p:extLst>
      <p:ext uri="{BB962C8B-B14F-4D97-AF65-F5344CB8AC3E}">
        <p14:creationId xmlns:p14="http://schemas.microsoft.com/office/powerpoint/2010/main" val="370261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Left Picture Right Title NO LOGO">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a:ln>
            <a:solidFill>
              <a:srgbClr val="FFFEF2"/>
            </a:solidFill>
          </a:ln>
        </p:spPr>
        <p:txBody>
          <a:bodyPr anchor="b">
            <a:noAutofit/>
          </a:bodyPr>
          <a:lstStyle>
            <a:lvl1pPr algn="l">
              <a:defRPr sz="3600" b="0" kern="1200">
                <a:solidFill>
                  <a:srgbClr val="FFFEF2"/>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99853" y="2130552"/>
            <a:ext cx="3657600" cy="3584448"/>
          </a:xfrm>
          <a:ln>
            <a:solidFill>
              <a:srgbClr val="FFFEF2"/>
            </a:solidFill>
          </a:ln>
        </p:spPr>
        <p:txBody>
          <a:bodyPr vert="horz" lIns="91440" tIns="45720" rIns="91440" bIns="45720" rtlCol="0">
            <a:normAutofit/>
          </a:bodyPr>
          <a:lstStyle>
            <a:lvl1pPr marL="0" indent="0">
              <a:spcBef>
                <a:spcPts val="1000"/>
              </a:spcBef>
              <a:buNone/>
              <a:defRPr sz="24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Tree>
    <p:extLst>
      <p:ext uri="{BB962C8B-B14F-4D97-AF65-F5344CB8AC3E}">
        <p14:creationId xmlns:p14="http://schemas.microsoft.com/office/powerpoint/2010/main" val="20736708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Images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4805082"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b="0" i="0" kern="1200">
                <a:solidFill>
                  <a:srgbClr val="FFFEF2"/>
                </a:solidFill>
                <a:effectLst>
                  <a:outerShdw blurRad="50800" dist="50800" dir="5400000" sx="101000" sy="101000" algn="t" rotWithShape="0">
                    <a:prstClr val="black">
                      <a:alpha val="40000"/>
                    </a:prstClr>
                  </a:outerShdw>
                </a:effectLst>
                <a:latin typeface="Avenir Book"/>
                <a:ea typeface="+mn-ea"/>
                <a:cs typeface="Avenir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400" b="0" i="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Tree>
    <p:extLst>
      <p:ext uri="{BB962C8B-B14F-4D97-AF65-F5344CB8AC3E}">
        <p14:creationId xmlns:p14="http://schemas.microsoft.com/office/powerpoint/2010/main" val="881516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eft Column Right Image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4805082"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
        <p:nvSpPr>
          <p:cNvPr id="11" name="Title 1"/>
          <p:cNvSpPr>
            <a:spLocks noGrp="1"/>
          </p:cNvSpPr>
          <p:nvPr>
            <p:ph type="title"/>
          </p:nvPr>
        </p:nvSpPr>
        <p:spPr>
          <a:xfrm>
            <a:off x="641103" y="969264"/>
            <a:ext cx="3657600" cy="1161288"/>
          </a:xfrm>
        </p:spPr>
        <p:txBody>
          <a:bodyPr anchor="b">
            <a:noAutofit/>
          </a:bodyPr>
          <a:lstStyle>
            <a:lvl1pPr algn="l">
              <a:defRPr sz="3600" b="0" kern="1200">
                <a:solidFill>
                  <a:srgbClr val="FFFEF2"/>
                </a:solidFill>
                <a:effectLst/>
                <a:latin typeface="+mj-lt"/>
                <a:ea typeface="+mj-ea"/>
                <a:cs typeface="+mj-cs"/>
              </a:defRPr>
            </a:lvl1pPr>
          </a:lstStyle>
          <a:p>
            <a:r>
              <a:rPr lang="en-US"/>
              <a:t>Click to edit Master title style</a:t>
            </a:r>
            <a:endParaRPr/>
          </a:p>
        </p:txBody>
      </p:sp>
      <p:sp>
        <p:nvSpPr>
          <p:cNvPr id="12" name="Text Placeholder 3"/>
          <p:cNvSpPr>
            <a:spLocks noGrp="1"/>
          </p:cNvSpPr>
          <p:nvPr>
            <p:ph type="body" sz="half" idx="2"/>
          </p:nvPr>
        </p:nvSpPr>
        <p:spPr>
          <a:xfrm>
            <a:off x="658352" y="2130552"/>
            <a:ext cx="3657600" cy="3584448"/>
          </a:xfrm>
        </p:spPr>
        <p:txBody>
          <a:bodyPr vert="horz" lIns="91440" tIns="45720" rIns="91440" bIns="45720" rtlCol="0">
            <a:normAutofit/>
          </a:bodyPr>
          <a:lstStyle>
            <a:lvl1pPr marL="0" indent="0">
              <a:spcBef>
                <a:spcPts val="1000"/>
              </a:spcBef>
              <a:buNone/>
              <a:defRPr sz="2400" kern="1200">
                <a:solidFill>
                  <a:srgbClr val="FFFEF2"/>
                </a:solidFill>
                <a:effectLst/>
                <a:latin typeface="Calibri"/>
                <a:ea typeface="+mn-ea"/>
                <a:cs typeface="Calibri"/>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Tree>
    <p:extLst>
      <p:ext uri="{BB962C8B-B14F-4D97-AF65-F5344CB8AC3E}">
        <p14:creationId xmlns:p14="http://schemas.microsoft.com/office/powerpoint/2010/main" val="2497224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Image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658813" y="2057694"/>
            <a:ext cx="7797800" cy="411973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691B8312-6E10-4042-8716-3CD2FC933D12}" type="datetime1">
              <a:rPr lang="en-US" smtClean="0"/>
              <a:pPr>
                <a:defRPr/>
              </a:pPr>
              <a:t>7/6/2018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66283940-8F0A-E94F-8FA9-8E7E6974F3B8}" type="slidenum">
              <a:rPr lang="en-US" smtClean="0"/>
              <a:pPr>
                <a:defRPr/>
              </a:pPr>
              <a:t>‹#›</a:t>
            </a:fld>
            <a:endParaRPr lang="en-US" dirty="0"/>
          </a:p>
        </p:txBody>
      </p:sp>
    </p:spTree>
    <p:extLst>
      <p:ext uri="{BB962C8B-B14F-4D97-AF65-F5344CB8AC3E}">
        <p14:creationId xmlns:p14="http://schemas.microsoft.com/office/powerpoint/2010/main" val="338595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ll Picture">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71998"/>
            <a:ext cx="9241692" cy="6998383"/>
          </a:xfrm>
          <a:solidFill>
            <a:schemeClr val="bg1">
              <a:lumMod val="75000"/>
              <a:lumOff val="25000"/>
            </a:schemeClr>
          </a:solidFill>
          <a:ln w="88900">
            <a:no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3361352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Six Images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62281"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8232FB77-546F-6140-9907-1008A373849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A68AE5D-9F2B-2C4F-BBDC-02F81930A87C}" type="slidenum">
              <a:rPr lang="en-US" smtClean="0"/>
              <a:pPr>
                <a:defRPr/>
              </a:pPr>
              <a:t>‹#›</a:t>
            </a:fld>
            <a:endParaRPr lang="en-US" dirty="0"/>
          </a:p>
        </p:txBody>
      </p:sp>
      <p:sp>
        <p:nvSpPr>
          <p:cNvPr id="11" name="Picture Placeholder 2"/>
          <p:cNvSpPr>
            <a:spLocks noGrp="1"/>
          </p:cNvSpPr>
          <p:nvPr>
            <p:ph type="pic" idx="13"/>
          </p:nvPr>
        </p:nvSpPr>
        <p:spPr>
          <a:xfrm>
            <a:off x="662281"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6" name="Picture Placeholder 2"/>
          <p:cNvSpPr>
            <a:spLocks noGrp="1"/>
          </p:cNvSpPr>
          <p:nvPr>
            <p:ph type="pic" idx="14"/>
          </p:nvPr>
        </p:nvSpPr>
        <p:spPr>
          <a:xfrm>
            <a:off x="3341935"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7" name="Picture Placeholder 2"/>
          <p:cNvSpPr>
            <a:spLocks noGrp="1"/>
          </p:cNvSpPr>
          <p:nvPr>
            <p:ph type="pic" idx="15"/>
          </p:nvPr>
        </p:nvSpPr>
        <p:spPr>
          <a:xfrm>
            <a:off x="3341935"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8" name="Picture Placeholder 2"/>
          <p:cNvSpPr>
            <a:spLocks noGrp="1"/>
          </p:cNvSpPr>
          <p:nvPr>
            <p:ph type="pic" idx="16"/>
          </p:nvPr>
        </p:nvSpPr>
        <p:spPr>
          <a:xfrm>
            <a:off x="6021589" y="1656715"/>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9" name="Picture Placeholder 2"/>
          <p:cNvSpPr>
            <a:spLocks noGrp="1"/>
          </p:cNvSpPr>
          <p:nvPr>
            <p:ph type="pic" idx="17"/>
          </p:nvPr>
        </p:nvSpPr>
        <p:spPr>
          <a:xfrm>
            <a:off x="6021589" y="3925382"/>
            <a:ext cx="2468321" cy="2083081"/>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13" name="Title 1"/>
          <p:cNvSpPr txBox="1">
            <a:spLocks/>
          </p:cNvSpPr>
          <p:nvPr/>
        </p:nvSpPr>
        <p:spPr>
          <a:xfrm>
            <a:off x="685800" y="121023"/>
            <a:ext cx="7770813"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000" kern="1200">
                <a:solidFill>
                  <a:srgbClr val="FFFFFF"/>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993951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URL Screen Shot">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0" y="-71998"/>
            <a:ext cx="9241692" cy="6998383"/>
          </a:xfrm>
          <a:solidFill>
            <a:schemeClr val="bg1">
              <a:lumMod val="75000"/>
              <a:lumOff val="25000"/>
            </a:schemeClr>
          </a:solidFill>
          <a:ln w="88900">
            <a:no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3" name="TextBox 2">
            <a:hlinkClick r:id="rId2"/>
          </p:cNvPr>
          <p:cNvSpPr txBox="1"/>
          <p:nvPr/>
        </p:nvSpPr>
        <p:spPr>
          <a:xfrm>
            <a:off x="-105829" y="4984215"/>
            <a:ext cx="9454140" cy="707886"/>
          </a:xfrm>
          <a:prstGeom prst="rect">
            <a:avLst/>
          </a:prstGeom>
          <a:solidFill>
            <a:schemeClr val="bg1">
              <a:lumMod val="85000"/>
              <a:lumOff val="15000"/>
            </a:schemeClr>
          </a:solidFill>
        </p:spPr>
        <p:style>
          <a:lnRef idx="0">
            <a:schemeClr val="dk1"/>
          </a:lnRef>
          <a:fillRef idx="3">
            <a:schemeClr val="dk1"/>
          </a:fillRef>
          <a:effectRef idx="3">
            <a:schemeClr val="dk1"/>
          </a:effectRef>
          <a:fontRef idx="minor">
            <a:schemeClr val="lt1"/>
          </a:fontRef>
        </p:style>
        <p:txBody>
          <a:bodyPr wrap="square" rtlCol="0">
            <a:spAutoFit/>
          </a:bodyPr>
          <a:lstStyle/>
          <a:p>
            <a:pPr algn="ctr"/>
            <a:endParaRPr lang="en-US" sz="2000" dirty="0">
              <a:solidFill>
                <a:schemeClr val="tx1"/>
              </a:solidFill>
              <a:latin typeface="Calisto MT (Body)"/>
              <a:cs typeface="Calisto MT (Body)"/>
            </a:endParaRPr>
          </a:p>
          <a:p>
            <a:pPr algn="ctr"/>
            <a:endParaRPr lang="en-US" sz="2000" dirty="0">
              <a:solidFill>
                <a:schemeClr val="tx1"/>
              </a:solidFill>
              <a:latin typeface="Calisto MT (Body)"/>
              <a:cs typeface="Calisto MT (Body)"/>
            </a:endParaRPr>
          </a:p>
        </p:txBody>
      </p:sp>
      <p:sp>
        <p:nvSpPr>
          <p:cNvPr id="4" name="Title 1"/>
          <p:cNvSpPr txBox="1">
            <a:spLocks/>
          </p:cNvSpPr>
          <p:nvPr/>
        </p:nvSpPr>
        <p:spPr>
          <a:xfrm>
            <a:off x="685800" y="4600821"/>
            <a:ext cx="7770813" cy="1429871"/>
          </a:xfrm>
          <a:prstGeom prst="rect">
            <a:avLst/>
          </a:prstGeom>
        </p:spPr>
        <p:txBody>
          <a:bodyPr vert="horz" lIns="91440" tIns="45720" rIns="91440" bIns="45720" rtlCol="0" anchor="ctr" anchorCtr="0">
            <a:normAutofit/>
          </a:bodyPr>
          <a:lstStyle>
            <a:lvl1pPr algn="ctr" defTabSz="914400" rtl="0" eaLnBrk="1" latinLnBrk="0" hangingPunct="1">
              <a:spcBef>
                <a:spcPct val="0"/>
              </a:spcBef>
              <a:buNone/>
              <a:defRPr sz="4000" kern="1200">
                <a:solidFill>
                  <a:srgbClr val="FFFFFF"/>
                </a:solidFill>
                <a:effectLst/>
                <a:latin typeface="+mj-lt"/>
                <a:ea typeface="+mj-ea"/>
                <a:cs typeface="+mj-cs"/>
              </a:defRPr>
            </a:lvl1pPr>
          </a:lstStyle>
          <a:p>
            <a:r>
              <a:rPr lang="en-US" dirty="0">
                <a:latin typeface="Calibri"/>
                <a:cs typeface="Calibri"/>
              </a:rPr>
              <a:t>YOUR URL HERE</a:t>
            </a:r>
          </a:p>
        </p:txBody>
      </p:sp>
    </p:spTree>
    <p:extLst>
      <p:ext uri="{BB962C8B-B14F-4D97-AF65-F5344CB8AC3E}">
        <p14:creationId xmlns:p14="http://schemas.microsoft.com/office/powerpoint/2010/main" val="2903531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Opening Slide">
    <p:spTree>
      <p:nvGrpSpPr>
        <p:cNvPr id="1" name=""/>
        <p:cNvGrpSpPr/>
        <p:nvPr/>
      </p:nvGrpSpPr>
      <p:grpSpPr>
        <a:xfrm>
          <a:off x="0" y="0"/>
          <a:ext cx="0" cy="0"/>
          <a:chOff x="0" y="0"/>
          <a:chExt cx="0" cy="0"/>
        </a:xfrm>
      </p:grpSpPr>
      <p:pic>
        <p:nvPicPr>
          <p:cNvPr id="4" name="Picture 3"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8866" y="1595800"/>
            <a:ext cx="4516958" cy="2643926"/>
          </a:xfrm>
          <a:prstGeom prst="rect">
            <a:avLst/>
          </a:prstGeom>
        </p:spPr>
      </p:pic>
      <p:sp>
        <p:nvSpPr>
          <p:cNvPr id="6" name="TextBox 5"/>
          <p:cNvSpPr txBox="1"/>
          <p:nvPr/>
        </p:nvSpPr>
        <p:spPr>
          <a:xfrm>
            <a:off x="743025" y="5551580"/>
            <a:ext cx="7641899" cy="369332"/>
          </a:xfrm>
          <a:prstGeom prst="rect">
            <a:avLst/>
          </a:prstGeom>
          <a:noFill/>
        </p:spPr>
        <p:txBody>
          <a:bodyPr wrap="none" rtlCol="0">
            <a:spAutoFit/>
          </a:bodyPr>
          <a:lstStyle/>
          <a:p>
            <a:pPr algn="ctr"/>
            <a:r>
              <a:rPr lang="en-US" sz="1800" baseline="0" dirty="0">
                <a:solidFill>
                  <a:srgbClr val="FFFEF2"/>
                </a:solidFill>
                <a:latin typeface="Avenir Book"/>
                <a:cs typeface="Avenir Book"/>
              </a:rPr>
              <a:t>EDUCATOR FOCUSED </a:t>
            </a:r>
            <a:r>
              <a:rPr lang="en-US" sz="1800" baseline="0" dirty="0">
                <a:solidFill>
                  <a:srgbClr val="FFFEF2"/>
                </a:solidFill>
                <a:latin typeface="Wingdings"/>
                <a:ea typeface="Wingdings"/>
                <a:cs typeface="Wingdings"/>
                <a:sym typeface="Wingdings"/>
              </a:rPr>
              <a:t></a:t>
            </a:r>
            <a:r>
              <a:rPr lang="en-US" sz="1800" baseline="0" dirty="0">
                <a:solidFill>
                  <a:srgbClr val="FFFEF2"/>
                </a:solidFill>
                <a:latin typeface="Avenir Book"/>
                <a:cs typeface="Avenir Book"/>
              </a:rPr>
              <a:t> </a:t>
            </a:r>
            <a:r>
              <a:rPr lang="en-US" sz="1800" dirty="0">
                <a:solidFill>
                  <a:srgbClr val="FFFEF2"/>
                </a:solidFill>
                <a:latin typeface="Avenir Book"/>
                <a:cs typeface="Avenir Book"/>
              </a:rPr>
              <a:t>SHARED</a:t>
            </a:r>
            <a:r>
              <a:rPr lang="en-US" sz="1800" baseline="0" dirty="0">
                <a:solidFill>
                  <a:srgbClr val="FFFEF2"/>
                </a:solidFill>
                <a:latin typeface="Avenir Book"/>
                <a:cs typeface="Avenir Book"/>
              </a:rPr>
              <a:t> RESOURCES </a:t>
            </a:r>
            <a:r>
              <a:rPr lang="en-US" sz="1800" baseline="0" dirty="0">
                <a:solidFill>
                  <a:srgbClr val="FFFEF2"/>
                </a:solidFill>
                <a:latin typeface="Wingdings"/>
                <a:ea typeface="Wingdings"/>
                <a:cs typeface="Wingdings"/>
                <a:sym typeface="Wingdings"/>
              </a:rPr>
              <a:t></a:t>
            </a:r>
            <a:r>
              <a:rPr lang="en-US" sz="1800" baseline="0" dirty="0">
                <a:solidFill>
                  <a:srgbClr val="FFFEF2"/>
                </a:solidFill>
                <a:latin typeface="Avenir Book"/>
                <a:cs typeface="Avenir Book"/>
              </a:rPr>
              <a:t> COLLABORATIVE</a:t>
            </a:r>
            <a:endParaRPr lang="en-US" sz="1800" dirty="0">
              <a:solidFill>
                <a:srgbClr val="FFFEF2"/>
              </a:solidFill>
              <a:latin typeface="Avenir Book"/>
              <a:cs typeface="Avenir Book"/>
            </a:endParaRPr>
          </a:p>
        </p:txBody>
      </p:sp>
    </p:spTree>
    <p:extLst>
      <p:ext uri="{BB962C8B-B14F-4D97-AF65-F5344CB8AC3E}">
        <p14:creationId xmlns:p14="http://schemas.microsoft.com/office/powerpoint/2010/main" val="753305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9F02EF43-B848-394A-985C-DFB7B110B064}" type="datetime1">
              <a:rPr lang="en-US" smtClean="0"/>
              <a:pPr>
                <a:defRPr/>
              </a:pPr>
              <a:t>7/6/2018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0DAA7C-3B7D-0C4B-991B-0ACE559EF067}" type="slidenum">
              <a:rPr lang="en-US" smtClean="0"/>
              <a:pPr>
                <a:defRPr/>
              </a:pPr>
              <a:t>‹#›</a:t>
            </a:fld>
            <a:endParaRPr lang="en-US" dirty="0"/>
          </a:p>
        </p:txBody>
      </p:sp>
    </p:spTree>
    <p:extLst>
      <p:ext uri="{BB962C8B-B14F-4D97-AF65-F5344CB8AC3E}">
        <p14:creationId xmlns:p14="http://schemas.microsoft.com/office/powerpoint/2010/main" val="3242654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Tex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0" y="1869141"/>
            <a:ext cx="7770813" cy="335981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691B8312-6E10-4042-8716-3CD2FC933D12}" type="datetime1">
              <a:rPr lang="en-US" smtClean="0"/>
              <a:pPr>
                <a:defRPr/>
              </a:pPr>
              <a:t>7/6/2018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6283940-8F0A-E94F-8FA9-8E7E6974F3B8}"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1764466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Title Two Columns Subtitles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marL="2398713" indent="-336550">
              <a:defRPr sz="1600"/>
            </a:lvl8pPr>
            <a:lvl9pPr marL="2398713" indent="-3365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45526" y="2438400"/>
            <a:ext cx="3611880" cy="28019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marL="2398713" indent="-336550">
              <a:defRPr sz="1600"/>
            </a:lvl8pPr>
            <a:lvl9pPr marL="2398713" indent="-3365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a:solidFill>
                  <a:srgbClr val="FFFEF2"/>
                </a:solidFill>
              </a:defRPr>
            </a:lvl1pPr>
          </a:lstStyle>
          <a:p>
            <a:pPr>
              <a:defRPr/>
            </a:pPr>
            <a:fld id="{5874E473-D925-3D4E-9838-B4A32E936E71}" type="datetime1">
              <a:rPr lang="en-US" smtClean="0"/>
              <a:pPr>
                <a:defRPr/>
              </a:pPr>
              <a:t>7/6/2018</a:t>
            </a:fld>
            <a:endParaRPr lang="en-US" dirty="0"/>
          </a:p>
        </p:txBody>
      </p:sp>
      <p:sp>
        <p:nvSpPr>
          <p:cNvPr id="8" name="Footer Placeholder 7"/>
          <p:cNvSpPr>
            <a:spLocks noGrp="1"/>
          </p:cNvSpPr>
          <p:nvPr>
            <p:ph type="ftr" sz="quarter" idx="11"/>
          </p:nvPr>
        </p:nvSpPr>
        <p:spPr/>
        <p:txBody>
          <a:bodyPr/>
          <a:lstStyle>
            <a:lvl1pPr>
              <a:defRPr>
                <a:solidFill>
                  <a:srgbClr val="FFFEF2"/>
                </a:solidFill>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solidFill>
                  <a:srgbClr val="FFFEF2"/>
                </a:solidFill>
              </a:defRPr>
            </a:lvl1pPr>
          </a:lstStyle>
          <a:p>
            <a:pPr>
              <a:defRPr/>
            </a:pPr>
            <a:fld id="{CE421CEE-34F2-B548-B6FA-1458E64262DB}" type="slidenum">
              <a:rPr lang="en-US" smtClean="0"/>
              <a:pPr>
                <a:defRPr/>
              </a:pPr>
              <a:t>‹#›</a:t>
            </a:fld>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pic>
        <p:nvPicPr>
          <p:cNvPr id="12" name="Picture 11"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4985130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Left Picture Right Title LOGO">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a:ln>
            <a:solidFill>
              <a:srgbClr val="FFFEF2"/>
            </a:solidFill>
          </a:ln>
        </p:spPr>
        <p:txBody>
          <a:bodyPr anchor="b">
            <a:noAutofit/>
          </a:bodyPr>
          <a:lstStyle>
            <a:lvl1pPr algn="l">
              <a:defRPr sz="3600" b="0" kern="1200">
                <a:solidFill>
                  <a:srgbClr val="FFFEF2"/>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99853" y="2130552"/>
            <a:ext cx="3657600" cy="3086963"/>
          </a:xfrm>
          <a:ln>
            <a:solidFill>
              <a:srgbClr val="FFFEF2"/>
            </a:solidFill>
          </a:ln>
        </p:spPr>
        <p:txBody>
          <a:bodyPr vert="horz" lIns="91440" tIns="45720" rIns="91440" bIns="45720" rtlCol="0">
            <a:normAutofit/>
          </a:bodyPr>
          <a:lstStyle>
            <a:lvl1pPr marL="0" indent="0">
              <a:spcBef>
                <a:spcPts val="1000"/>
              </a:spcBef>
              <a:buNone/>
              <a:defRPr sz="18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254249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9F02EF43-B848-394A-985C-DFB7B110B064}" type="datetime1">
              <a:rPr lang="en-US" smtClean="0"/>
              <a:pPr>
                <a:defRPr/>
              </a:pPr>
              <a:t>7/6/2018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0DAA7C-3B7D-0C4B-991B-0ACE559EF067}" type="slidenum">
              <a:rPr lang="en-US" smtClean="0"/>
              <a:pPr>
                <a:defRPr/>
              </a:pPr>
              <a:t>‹#›</a:t>
            </a:fld>
            <a:endParaRPr lang="en-US" dirty="0"/>
          </a:p>
        </p:txBody>
      </p:sp>
      <p:pic>
        <p:nvPicPr>
          <p:cNvPr id="6" name="Picture 5"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805375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Left Title Right Text LOGO">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4794641"/>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7118EAC-CB02-6242-91ED-503A6908C9B3}"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F0175B-F809-3D45-9D4E-127F4CD2C0C9}"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3166708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itle and Two Column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44733" y="1760538"/>
            <a:ext cx="3611880" cy="4365625"/>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17F436F7-A2A9-AA4A-82E7-69D4D9D34DD6}" type="datetime1">
              <a:rPr lang="en-US" smtClean="0"/>
              <a:pPr>
                <a:defRPr/>
              </a:pPr>
              <a:t>7/6/2018</a:t>
            </a:fld>
            <a:endParaRPr lang="en-US" dirty="0"/>
          </a:p>
        </p:txBody>
      </p:sp>
      <p:sp>
        <p:nvSpPr>
          <p:cNvPr id="6" name="Footer Placeholder 5"/>
          <p:cNvSpPr>
            <a:spLocks noGrp="1"/>
          </p:cNvSpPr>
          <p:nvPr>
            <p:ph type="ftr" sz="quarter" idx="11"/>
          </p:nvPr>
        </p:nvSpPr>
        <p:spPr/>
        <p:txBody>
          <a:bodyPr/>
          <a:lstStyle>
            <a:lvl1pPr>
              <a:defRPr>
                <a:solidFill>
                  <a:srgbClr val="FFFFFF"/>
                </a:solidFill>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6840A5B6-69E1-E44D-9574-EAFDE1DFD4A5}" type="slidenum">
              <a:rPr lang="en-US" smtClean="0"/>
              <a:pPr>
                <a:defRPr/>
              </a:pPr>
              <a:t>‹#›</a:t>
            </a:fld>
            <a:endParaRPr lang="en-US" dirty="0"/>
          </a:p>
        </p:txBody>
      </p:sp>
      <p:pic>
        <p:nvPicPr>
          <p:cNvPr id="8" name="Picture 7" descr="EDEN Logo COLOR [Converte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0027" y="5406843"/>
            <a:ext cx="2004007" cy="1173012"/>
          </a:xfrm>
          <a:prstGeom prst="rect">
            <a:avLst/>
          </a:prstGeom>
        </p:spPr>
      </p:pic>
    </p:spTree>
    <p:extLst>
      <p:ext uri="{BB962C8B-B14F-4D97-AF65-F5344CB8AC3E}">
        <p14:creationId xmlns:p14="http://schemas.microsoft.com/office/powerpoint/2010/main" val="1945993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91060EC4-741C-4BA9-9521-26C9F720E050}" type="datetimeFigureOut">
              <a:rPr lang="en-US" smtClean="0"/>
              <a:pPr>
                <a:defRPr/>
              </a:pPr>
              <a:t>7/6/2018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2E827F6-92B2-4C18-8ABD-319040D0B518}" type="slidenum">
              <a:rPr lang="en-US" smtClean="0"/>
              <a:pPr>
                <a:defRPr/>
              </a:pPr>
              <a:t>‹#›</a:t>
            </a:fld>
            <a:endParaRPr lang="en-US" dirty="0"/>
          </a:p>
        </p:txBody>
      </p:sp>
    </p:spTree>
    <p:extLst>
      <p:ext uri="{BB962C8B-B14F-4D97-AF65-F5344CB8AC3E}">
        <p14:creationId xmlns:p14="http://schemas.microsoft.com/office/powerpoint/2010/main" val="4286766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10AE402B-3A11-45F0-BC16-FD5655A52B7D}" type="datetimeFigureOut">
              <a:rPr lang="en-US" smtClean="0"/>
              <a:pPr>
                <a:defRPr/>
              </a:pPr>
              <a:t>7/6/2018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F923F41-7BE6-4F7B-B687-4DB187E1A2E0}" type="slidenum">
              <a:rPr lang="en-US" smtClean="0"/>
              <a:pPr>
                <a:defRPr/>
              </a:pPr>
              <a:t>‹#›</a:t>
            </a:fld>
            <a:endParaRPr lang="en-US" dirty="0"/>
          </a:p>
        </p:txBody>
      </p:sp>
    </p:spTree>
    <p:extLst>
      <p:ext uri="{BB962C8B-B14F-4D97-AF65-F5344CB8AC3E}">
        <p14:creationId xmlns:p14="http://schemas.microsoft.com/office/powerpoint/2010/main" val="202267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924800" cy="1371600"/>
          </a:xfrm>
        </p:spPr>
        <p:txBody>
          <a:bodyPr>
            <a:noAutofit/>
          </a:bodyPr>
          <a:lstStyle>
            <a:lvl1pPr algn="l">
              <a:buNone/>
              <a:defRPr sz="4200" b="0" cap="all">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85800" y="4958864"/>
            <a:ext cx="7924800" cy="457200"/>
          </a:xfrm>
        </p:spPr>
        <p:txBody>
          <a:bodyPr anchor="ctr"/>
          <a:lstStyle>
            <a:lvl1pPr>
              <a:buNone/>
              <a:defRPr sz="2000" spc="100" baseline="0">
                <a:solidFill>
                  <a:srgbClr val="FFFFFF"/>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5791200" y="6357938"/>
            <a:ext cx="2974975" cy="382587"/>
          </a:xfrm>
          <a:prstGeom prst="rect">
            <a:avLst/>
          </a:prstGeom>
        </p:spPr>
        <p:txBody>
          <a:bodyPr/>
          <a:lstStyle>
            <a:lvl1pPr>
              <a:defRPr/>
            </a:lvl1pPr>
          </a:lstStyle>
          <a:p>
            <a:pPr>
              <a:defRPr/>
            </a:pPr>
            <a:fld id="{BBE2256E-A367-4E61-BD18-69EF4712A74C}" type="datetimeFigureOut">
              <a:rPr lang="en-US"/>
              <a:pPr>
                <a:defRPr/>
              </a:pPr>
              <a:t>7/6/2018</a:t>
            </a:fld>
            <a:endParaRPr lang="en-US" dirty="0"/>
          </a:p>
        </p:txBody>
      </p:sp>
      <p:sp>
        <p:nvSpPr>
          <p:cNvPr id="7" name="Footer Placeholder 4"/>
          <p:cNvSpPr>
            <a:spLocks noGrp="1"/>
          </p:cNvSpPr>
          <p:nvPr>
            <p:ph type="ftr" sz="quarter" idx="11"/>
          </p:nvPr>
        </p:nvSpPr>
        <p:spPr>
          <a:xfrm>
            <a:off x="2133600" y="6357938"/>
            <a:ext cx="3581400" cy="382587"/>
          </a:xfrm>
          <a:prstGeom prst="rect">
            <a:avLst/>
          </a:prstGeom>
        </p:spPr>
        <p:txBody>
          <a:bodyPr/>
          <a:lstStyle>
            <a:lvl1pPr>
              <a:defRPr dirty="0"/>
            </a:lvl1pPr>
          </a:lstStyle>
          <a:p>
            <a:pPr>
              <a:defRPr/>
            </a:pPr>
            <a:endParaRPr lang="en-US" dirty="0"/>
          </a:p>
        </p:txBody>
      </p:sp>
      <p:sp>
        <p:nvSpPr>
          <p:cNvPr id="8" name="Slide Number Placeholder 5"/>
          <p:cNvSpPr>
            <a:spLocks noGrp="1"/>
          </p:cNvSpPr>
          <p:nvPr>
            <p:ph type="sldNum" sz="quarter" idx="12"/>
          </p:nvPr>
        </p:nvSpPr>
        <p:spPr>
          <a:xfrm>
            <a:off x="155575" y="6315075"/>
            <a:ext cx="1189038" cy="457200"/>
          </a:xfrm>
          <a:prstGeom prst="rect">
            <a:avLst/>
          </a:prstGeom>
        </p:spPr>
        <p:txBody>
          <a:bodyPr/>
          <a:lstStyle>
            <a:lvl1pPr>
              <a:defRPr/>
            </a:lvl1pPr>
          </a:lstStyle>
          <a:p>
            <a:pPr>
              <a:defRPr/>
            </a:pPr>
            <a:fld id="{AEF0E09B-D7AF-45A8-B5E9-76DA5D845768}" type="slidenum">
              <a:rPr lang="en-US"/>
              <a:pPr>
                <a:defRPr/>
              </a:pPr>
              <a:t>‹#›</a:t>
            </a:fld>
            <a:endParaRPr lang="en-US" dirty="0"/>
          </a:p>
        </p:txBody>
      </p:sp>
    </p:spTree>
    <p:extLst>
      <p:ext uri="{BB962C8B-B14F-4D97-AF65-F5344CB8AC3E}">
        <p14:creationId xmlns:p14="http://schemas.microsoft.com/office/powerpoint/2010/main" val="336023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23BDE2-52BB-4CD7-B0BC-220B86C7AC47}" type="datetimeFigureOut">
              <a:rPr lang="en-US" smtClean="0"/>
              <a:pPr>
                <a:defRPr/>
              </a:pPr>
              <a:t>7/6/2018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5B86F255-3021-4680-A176-34FE390F499F}" type="slidenum">
              <a:rPr lang="en-US" smtClean="0"/>
              <a:pPr>
                <a:defRPr/>
              </a:pPr>
              <a:t>‹#›</a:t>
            </a:fld>
            <a:endParaRPr lang="en-US" dirty="0"/>
          </a:p>
        </p:txBody>
      </p:sp>
    </p:spTree>
    <p:extLst>
      <p:ext uri="{BB962C8B-B14F-4D97-AF65-F5344CB8AC3E}">
        <p14:creationId xmlns:p14="http://schemas.microsoft.com/office/powerpoint/2010/main" val="107797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and Image NO LOGO">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solidFill>
                  <a:srgbClr val="FFFFFF"/>
                </a:solidFill>
              </a:defRPr>
            </a:lvl1pPr>
          </a:lstStyle>
          <a:p>
            <a:r>
              <a:rPr lang="en-US"/>
              <a:t>Click to edit Master title style</a:t>
            </a:r>
            <a:endParaRPr/>
          </a:p>
        </p:txBody>
      </p:sp>
      <p:sp>
        <p:nvSpPr>
          <p:cNvPr id="3" name="Content Placeholder 2"/>
          <p:cNvSpPr>
            <a:spLocks noGrp="1"/>
          </p:cNvSpPr>
          <p:nvPr>
            <p:ph sz="half" idx="1"/>
          </p:nvPr>
        </p:nvSpPr>
        <p:spPr>
          <a:xfrm>
            <a:off x="685800" y="1760539"/>
            <a:ext cx="3611880" cy="1273090"/>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p:txBody>
      </p:sp>
      <p:sp>
        <p:nvSpPr>
          <p:cNvPr id="4" name="Content Placeholder 3"/>
          <p:cNvSpPr>
            <a:spLocks noGrp="1"/>
          </p:cNvSpPr>
          <p:nvPr>
            <p:ph sz="half" idx="2"/>
          </p:nvPr>
        </p:nvSpPr>
        <p:spPr>
          <a:xfrm>
            <a:off x="4844733" y="1760539"/>
            <a:ext cx="3611880" cy="1273090"/>
          </a:xfrm>
        </p:spPr>
        <p:txBody>
          <a:bodyPr>
            <a:normAutofit/>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p:txBody>
      </p:sp>
      <p:sp>
        <p:nvSpPr>
          <p:cNvPr id="12" name="Picture Placeholder 2"/>
          <p:cNvSpPr>
            <a:spLocks noGrp="1"/>
          </p:cNvSpPr>
          <p:nvPr>
            <p:ph type="pic" idx="10"/>
          </p:nvPr>
        </p:nvSpPr>
        <p:spPr>
          <a:xfrm>
            <a:off x="663387" y="3151210"/>
            <a:ext cx="7769707" cy="3327585"/>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Tree>
    <p:extLst>
      <p:ext uri="{BB962C8B-B14F-4D97-AF65-F5344CB8AC3E}">
        <p14:creationId xmlns:p14="http://schemas.microsoft.com/office/powerpoint/2010/main" val="3326562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Left Title Right Text NO LOGO">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marL="2398713" indent="-336550">
              <a:defRPr sz="1800"/>
            </a:lvl8pPr>
            <a:lvl9pPr marL="2398713" indent="-336550">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87118EAC-CB02-6242-91ED-503A6908C9B3}"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2F0175B-F809-3D45-9D4E-127F4CD2C0C9}" type="slidenum">
              <a:rPr lang="en-US" smtClean="0"/>
              <a:pPr>
                <a:defRPr/>
              </a:pPr>
              <a:t>‹#›</a:t>
            </a:fld>
            <a:endParaRPr lang="en-US" dirty="0"/>
          </a:p>
        </p:txBody>
      </p:sp>
    </p:spTree>
    <p:extLst>
      <p:ext uri="{BB962C8B-B14F-4D97-AF65-F5344CB8AC3E}">
        <p14:creationId xmlns:p14="http://schemas.microsoft.com/office/powerpoint/2010/main" val="370261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Left Picture Right Title NO LOGO">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a:ln>
            <a:solidFill>
              <a:srgbClr val="FFFEF2"/>
            </a:solidFill>
          </a:ln>
        </p:spPr>
        <p:txBody>
          <a:bodyPr anchor="b">
            <a:noAutofit/>
          </a:bodyPr>
          <a:lstStyle>
            <a:lvl1pPr algn="l">
              <a:defRPr sz="3600" b="0" kern="1200">
                <a:solidFill>
                  <a:srgbClr val="FFFEF2"/>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799853" y="2130552"/>
            <a:ext cx="3657600" cy="3584448"/>
          </a:xfrm>
          <a:ln>
            <a:solidFill>
              <a:srgbClr val="FFFEF2"/>
            </a:solidFill>
          </a:ln>
        </p:spPr>
        <p:txBody>
          <a:bodyPr vert="horz" lIns="91440" tIns="45720" rIns="91440" bIns="45720" rtlCol="0">
            <a:normAutofit/>
          </a:bodyPr>
          <a:lstStyle>
            <a:lvl1pPr marL="0" indent="0">
              <a:spcBef>
                <a:spcPts val="1000"/>
              </a:spcBef>
              <a:buNone/>
              <a:defRPr sz="2400" kern="1200">
                <a:solidFill>
                  <a:srgbClr val="FFFEF2"/>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a:t>Edit Master text styles</a:t>
            </a:r>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Tree>
    <p:extLst>
      <p:ext uri="{BB962C8B-B14F-4D97-AF65-F5344CB8AC3E}">
        <p14:creationId xmlns:p14="http://schemas.microsoft.com/office/powerpoint/2010/main" val="207367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Images NO LOGO">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4805082"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b="0" i="0" kern="1200">
                <a:solidFill>
                  <a:srgbClr val="FFFEF2"/>
                </a:solidFill>
                <a:effectLst>
                  <a:outerShdw blurRad="50800" dist="50800" dir="5400000" sx="101000" sy="101000" algn="t" rotWithShape="0">
                    <a:prstClr val="black">
                      <a:alpha val="40000"/>
                    </a:prstClr>
                  </a:outerShdw>
                </a:effectLst>
                <a:latin typeface="Avenir Book"/>
                <a:ea typeface="+mn-ea"/>
                <a:cs typeface="Avenir Book"/>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rgbClr val="FFFEF2"/>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400" b="0" i="0" kern="1200">
                <a:solidFill>
                  <a:srgbClr val="FFFEF2"/>
                </a:solidFill>
                <a:effectLst>
                  <a:outerShdw blurRad="50800" dist="50800" dir="5400000" sx="101000" sy="101000" algn="t" rotWithShape="0">
                    <a:prstClr val="black">
                      <a:alpha val="40000"/>
                    </a:prstClr>
                  </a:outerShdw>
                </a:effectLst>
                <a:latin typeface="Calibri"/>
                <a:ea typeface="+mn-ea"/>
                <a:cs typeface="Calibri"/>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5" name="Date Placeholder 4"/>
          <p:cNvSpPr>
            <a:spLocks noGrp="1"/>
          </p:cNvSpPr>
          <p:nvPr>
            <p:ph type="dt" sz="half" idx="10"/>
          </p:nvPr>
        </p:nvSpPr>
        <p:spPr/>
        <p:txBody>
          <a:bodyPr/>
          <a:lstStyle/>
          <a:p>
            <a:pPr>
              <a:defRPr/>
            </a:pPr>
            <a:fld id="{7543967D-FF75-2941-983B-3D8295FE632B}" type="datetime1">
              <a:rPr lang="en-US" smtClean="0"/>
              <a:pPr>
                <a:defRPr/>
              </a:pPr>
              <a:t>7/6/2018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F1D10DD-672A-7A4F-AA8F-40C57E5562A8}" type="slidenum">
              <a:rPr lang="en-US" smtClean="0"/>
              <a:pPr>
                <a:defRPr/>
              </a:pPr>
              <a:t>‹#›</a:t>
            </a:fld>
            <a:endParaRPr lang="en-US" dirty="0"/>
          </a:p>
        </p:txBody>
      </p:sp>
    </p:spTree>
    <p:extLst>
      <p:ext uri="{BB962C8B-B14F-4D97-AF65-F5344CB8AC3E}">
        <p14:creationId xmlns:p14="http://schemas.microsoft.com/office/powerpoint/2010/main" val="881516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3.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rgbClr val="FFFFFF"/>
                </a:solidFill>
                <a:effectLst>
                  <a:outerShdw blurRad="50800" dist="38100" dir="5400000" sx="101000" sy="101000" algn="t" rotWithShape="0">
                    <a:prstClr val="black">
                      <a:alpha val="40000"/>
                    </a:prstClr>
                  </a:outerShdw>
                </a:effectLst>
              </a:defRPr>
            </a:lvl1pPr>
          </a:lstStyle>
          <a:p>
            <a:pPr>
              <a:defRPr/>
            </a:pPr>
            <a:fld id="{8232FB77-546F-6140-9907-1008A373849B}" type="datetime1">
              <a:rPr lang="en-US" smtClean="0"/>
              <a:pPr>
                <a:defRPr/>
              </a:pPr>
              <a:t>7/6/2018</a:t>
            </a:fld>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rgbClr val="FFFFFF"/>
                </a:solidFill>
                <a:effectLst>
                  <a:outerShdw blurRad="50800" dist="38100" dir="5400000" sx="101000" sy="101000" algn="t" rotWithShape="0">
                    <a:prstClr val="black">
                      <a:alpha val="40000"/>
                    </a:prstClr>
                  </a:outerShdw>
                </a:effectLst>
              </a:defRPr>
            </a:lvl1pPr>
          </a:lstStyle>
          <a:p>
            <a:pPr>
              <a:defRPr/>
            </a:pPr>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rgbClr val="FFFFFF"/>
                </a:solidFill>
                <a:effectLst>
                  <a:outerShdw blurRad="50800" dist="38100" dir="5400000" sx="101000" sy="101000" algn="t" rotWithShape="0">
                    <a:prstClr val="black">
                      <a:alpha val="40000"/>
                    </a:prstClr>
                  </a:outerShdw>
                </a:effectLst>
              </a:defRPr>
            </a:lvl1pPr>
          </a:lstStyle>
          <a:p>
            <a:pPr>
              <a:defRPr/>
            </a:pPr>
            <a:fld id="{6A68AE5D-9F2B-2C4F-BBDC-02F81930A87C}" type="slidenum">
              <a:rPr lang="en-US" smtClean="0"/>
              <a:pPr>
                <a:defRPr/>
              </a:pPr>
              <a:t>‹#›</a:t>
            </a:fld>
            <a:endParaRPr lang="en-US" dirty="0"/>
          </a:p>
        </p:txBody>
      </p:sp>
      <p:sp>
        <p:nvSpPr>
          <p:cNvPr id="7" name="TextBox 6"/>
          <p:cNvSpPr txBox="1"/>
          <p:nvPr/>
        </p:nvSpPr>
        <p:spPr>
          <a:xfrm>
            <a:off x="-1022712" y="1404752"/>
            <a:ext cx="184666" cy="369332"/>
          </a:xfrm>
          <a:prstGeom prst="rect">
            <a:avLst/>
          </a:prstGeom>
          <a:noFill/>
        </p:spPr>
        <p:txBody>
          <a:bodyPr wrap="none" rtlCol="0">
            <a:spAutoFit/>
          </a:bodyPr>
          <a:lstStyle/>
          <a:p>
            <a:endParaRPr lang="en-US" dirty="0">
              <a:solidFill>
                <a:srgbClr val="FFFFFF"/>
              </a:solidFill>
            </a:endParaRPr>
          </a:p>
        </p:txBody>
      </p:sp>
    </p:spTree>
    <p:extLst>
      <p:ext uri="{BB962C8B-B14F-4D97-AF65-F5344CB8AC3E}">
        <p14:creationId xmlns:p14="http://schemas.microsoft.com/office/powerpoint/2010/main" val="3340574107"/>
      </p:ext>
    </p:extLst>
  </p:cSld>
  <p:clrMap bg1="dk1" tx1="lt1" bg2="dk2" tx2="lt2" accent1="accent1" accent2="accent2" accent3="accent3" accent4="accent4" accent5="accent5" accent6="accent6" hlink="hlink" folHlink="folHlink"/>
  <p:sldLayoutIdLst>
    <p:sldLayoutId id="214748414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 id="2147484113" r:id="rId18"/>
    <p:sldLayoutId id="2147484114" r:id="rId19"/>
    <p:sldLayoutId id="2147484115" r:id="rId20"/>
    <p:sldLayoutId id="2147484116" r:id="rId21"/>
    <p:sldLayoutId id="2147484117" r:id="rId22"/>
    <p:sldLayoutId id="2147484118" r:id="rId23"/>
    <p:sldLayoutId id="2147484119" r:id="rId24"/>
  </p:sldLayoutIdLst>
  <p:txStyles>
    <p:titleStyle>
      <a:lvl1pPr algn="ctr" defTabSz="914400" rtl="0" eaLnBrk="1" latinLnBrk="0" hangingPunct="1">
        <a:spcBef>
          <a:spcPct val="0"/>
        </a:spcBef>
        <a:buNone/>
        <a:defRPr sz="4000" b="1" kern="1200">
          <a:solidFill>
            <a:srgbClr val="FFFFFF"/>
          </a:solidFill>
          <a:effectLst/>
          <a:latin typeface="+mj-lt"/>
          <a:ea typeface="+mj-ea"/>
          <a:cs typeface="+mj-cs"/>
        </a:defRPr>
      </a:lvl1pPr>
    </p:titleStyle>
    <p:bodyStyle>
      <a:lvl1pPr marL="342900" indent="-342900" algn="l" defTabSz="914400" rtl="0" eaLnBrk="1" latinLnBrk="0" hangingPunct="1">
        <a:spcBef>
          <a:spcPts val="2000"/>
        </a:spcBef>
        <a:buFont typeface="Courier New"/>
        <a:buChar char="o"/>
        <a:defRPr sz="2400" kern="1200">
          <a:solidFill>
            <a:srgbClr val="FFFFFF"/>
          </a:solidFill>
          <a:effectLst/>
          <a:latin typeface="Calibri"/>
          <a:ea typeface="+mn-ea"/>
          <a:cs typeface="Calibri"/>
        </a:defRPr>
      </a:lvl1pPr>
      <a:lvl2pPr marL="685800" indent="-336550" algn="l" defTabSz="914400" rtl="0" eaLnBrk="1" latinLnBrk="0" hangingPunct="1">
        <a:spcBef>
          <a:spcPts val="600"/>
        </a:spcBef>
        <a:buFont typeface="Courier New"/>
        <a:buChar char="o"/>
        <a:defRPr sz="2400" kern="1200">
          <a:solidFill>
            <a:srgbClr val="FFFFFF"/>
          </a:solidFill>
          <a:effectLst/>
          <a:latin typeface="Calibri"/>
          <a:ea typeface="+mn-ea"/>
          <a:cs typeface="Calibri"/>
        </a:defRPr>
      </a:lvl2pPr>
      <a:lvl3pPr marL="1035050" indent="-349250" algn="l" defTabSz="914400" rtl="0" eaLnBrk="1" latinLnBrk="0" hangingPunct="1">
        <a:spcBef>
          <a:spcPts val="600"/>
        </a:spcBef>
        <a:buFont typeface="Courier New"/>
        <a:buChar char="o"/>
        <a:defRPr sz="2400" kern="1200">
          <a:solidFill>
            <a:srgbClr val="FFFFFF"/>
          </a:solidFill>
          <a:effectLst/>
          <a:latin typeface="Calibri"/>
          <a:ea typeface="+mn-ea"/>
          <a:cs typeface="Calibri"/>
        </a:defRPr>
      </a:lvl3pPr>
      <a:lvl4pPr marL="1371600" indent="-336550" algn="l" defTabSz="914400" rtl="0" eaLnBrk="1" latinLnBrk="0" hangingPunct="1">
        <a:spcBef>
          <a:spcPts val="600"/>
        </a:spcBef>
        <a:buFont typeface="Courier New"/>
        <a:buChar char="o"/>
        <a:defRPr sz="2400" kern="1200">
          <a:solidFill>
            <a:srgbClr val="FFFFFF"/>
          </a:solidFill>
          <a:effectLst/>
          <a:latin typeface="Calibri"/>
          <a:ea typeface="+mn-ea"/>
          <a:cs typeface="Calibri"/>
        </a:defRPr>
      </a:lvl4pPr>
      <a:lvl5pPr marL="1720850" indent="-349250" algn="l" defTabSz="914400" rtl="0" eaLnBrk="1" latinLnBrk="0" hangingPunct="1">
        <a:spcBef>
          <a:spcPts val="600"/>
        </a:spcBef>
        <a:buFont typeface="Courier New"/>
        <a:buChar char="o"/>
        <a:defRPr sz="2400" kern="1200">
          <a:solidFill>
            <a:srgbClr val="FFFFFF"/>
          </a:solidFill>
          <a:effectLst/>
          <a:latin typeface="Calibri"/>
          <a:ea typeface="+mn-ea"/>
          <a:cs typeface="Calibri"/>
        </a:defRPr>
      </a:lvl5pPr>
      <a:lvl6pPr marL="2055813"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rgbClr val="FFFFFF"/>
                </a:solidFill>
                <a:effectLst>
                  <a:outerShdw blurRad="50800" dist="38100" dir="5400000" sx="101000" sy="101000" algn="t" rotWithShape="0">
                    <a:prstClr val="black">
                      <a:alpha val="40000"/>
                    </a:prstClr>
                  </a:outerShdw>
                </a:effectLst>
              </a:defRPr>
            </a:lvl1pPr>
          </a:lstStyle>
          <a:p>
            <a:pPr>
              <a:defRPr/>
            </a:pPr>
            <a:fld id="{8232FB77-546F-6140-9907-1008A373849B}" type="datetime1">
              <a:rPr lang="en-US" smtClean="0"/>
              <a:pPr>
                <a:defRPr/>
              </a:pPr>
              <a:t>7/6/2018</a:t>
            </a:fld>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rgbClr val="FFFFFF"/>
                </a:solidFill>
                <a:effectLst>
                  <a:outerShdw blurRad="50800" dist="38100" dir="5400000" sx="101000" sy="101000" algn="t" rotWithShape="0">
                    <a:prstClr val="black">
                      <a:alpha val="40000"/>
                    </a:prstClr>
                  </a:outerShdw>
                </a:effectLst>
              </a:defRPr>
            </a:lvl1pPr>
          </a:lstStyle>
          <a:p>
            <a:pPr>
              <a:defRPr/>
            </a:pPr>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rgbClr val="FFFFFF"/>
                </a:solidFill>
                <a:effectLst>
                  <a:outerShdw blurRad="50800" dist="38100" dir="5400000" sx="101000" sy="101000" algn="t" rotWithShape="0">
                    <a:prstClr val="black">
                      <a:alpha val="40000"/>
                    </a:prstClr>
                  </a:outerShdw>
                </a:effectLst>
              </a:defRPr>
            </a:lvl1pPr>
          </a:lstStyle>
          <a:p>
            <a:pPr>
              <a:defRPr/>
            </a:pPr>
            <a:fld id="{6A68AE5D-9F2B-2C4F-BBDC-02F81930A87C}" type="slidenum">
              <a:rPr lang="en-US" smtClean="0"/>
              <a:pPr>
                <a:defRPr/>
              </a:pPr>
              <a:t>‹#›</a:t>
            </a:fld>
            <a:endParaRPr lang="en-US" dirty="0"/>
          </a:p>
        </p:txBody>
      </p:sp>
      <p:sp>
        <p:nvSpPr>
          <p:cNvPr id="7" name="TextBox 6"/>
          <p:cNvSpPr txBox="1"/>
          <p:nvPr/>
        </p:nvSpPr>
        <p:spPr>
          <a:xfrm>
            <a:off x="-1022712" y="1404752"/>
            <a:ext cx="184666" cy="369332"/>
          </a:xfrm>
          <a:prstGeom prst="rect">
            <a:avLst/>
          </a:prstGeom>
          <a:noFill/>
        </p:spPr>
        <p:txBody>
          <a:bodyPr wrap="none" rtlCol="0">
            <a:spAutoFit/>
          </a:bodyPr>
          <a:lstStyle/>
          <a:p>
            <a:endParaRPr lang="en-US" dirty="0">
              <a:solidFill>
                <a:srgbClr val="FFFFFF"/>
              </a:solidFill>
            </a:endParaRPr>
          </a:p>
        </p:txBody>
      </p:sp>
    </p:spTree>
    <p:extLst>
      <p:ext uri="{BB962C8B-B14F-4D97-AF65-F5344CB8AC3E}">
        <p14:creationId xmlns:p14="http://schemas.microsoft.com/office/powerpoint/2010/main" val="3340574107"/>
      </p:ext>
    </p:extLst>
  </p:cSld>
  <p:clrMap bg1="dk1" tx1="lt1" bg2="dk2" tx2="lt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 id="2147484137" r:id="rId17"/>
    <p:sldLayoutId id="2147484138" r:id="rId18"/>
    <p:sldLayoutId id="2147484139" r:id="rId19"/>
    <p:sldLayoutId id="2147484140" r:id="rId20"/>
    <p:sldLayoutId id="2147484141" r:id="rId21"/>
    <p:sldLayoutId id="2147484142" r:id="rId22"/>
    <p:sldLayoutId id="2147484143" r:id="rId23"/>
    <p:sldLayoutId id="2147484144" r:id="rId24"/>
  </p:sldLayoutIdLst>
  <p:txStyles>
    <p:titleStyle>
      <a:lvl1pPr algn="ctr" defTabSz="914400" rtl="0" eaLnBrk="1" latinLnBrk="0" hangingPunct="1">
        <a:spcBef>
          <a:spcPct val="0"/>
        </a:spcBef>
        <a:buNone/>
        <a:defRPr sz="4400" b="1" kern="1200">
          <a:solidFill>
            <a:srgbClr val="FFFFFF"/>
          </a:solidFill>
          <a:effectLst/>
          <a:latin typeface="+mj-lt"/>
          <a:ea typeface="+mj-ea"/>
          <a:cs typeface="+mj-cs"/>
        </a:defRPr>
      </a:lvl1pPr>
    </p:titleStyle>
    <p:bodyStyle>
      <a:lvl1pPr marL="342900" indent="-342900" algn="l" defTabSz="914400" rtl="0" eaLnBrk="1" latinLnBrk="0" hangingPunct="1">
        <a:spcBef>
          <a:spcPts val="2000"/>
        </a:spcBef>
        <a:buFont typeface="Arial" panose="020B0604020202020204" pitchFamily="34" charset="0"/>
        <a:buChar char="•"/>
        <a:defRPr sz="3000" kern="1200">
          <a:solidFill>
            <a:srgbClr val="FFFFFF"/>
          </a:solidFill>
          <a:effectLst/>
          <a:latin typeface="Calibri"/>
          <a:ea typeface="+mn-ea"/>
          <a:cs typeface="Calibri"/>
        </a:defRPr>
      </a:lvl1pPr>
      <a:lvl2pPr marL="692150" indent="-342900" algn="l" defTabSz="914400" rtl="0" eaLnBrk="1" latinLnBrk="0" hangingPunct="1">
        <a:spcBef>
          <a:spcPts val="600"/>
        </a:spcBef>
        <a:buFont typeface="Arial" panose="020B0604020202020204" pitchFamily="34" charset="0"/>
        <a:buChar char="•"/>
        <a:defRPr sz="2800" kern="1200">
          <a:solidFill>
            <a:srgbClr val="FFFFFF"/>
          </a:solidFill>
          <a:effectLst/>
          <a:latin typeface="Calibri"/>
          <a:ea typeface="+mn-ea"/>
          <a:cs typeface="Calibri"/>
        </a:defRPr>
      </a:lvl2pPr>
      <a:lvl3pPr marL="1028700" indent="-342900" algn="l" defTabSz="914400" rtl="0" eaLnBrk="1" latinLnBrk="0" hangingPunct="1">
        <a:spcBef>
          <a:spcPts val="600"/>
        </a:spcBef>
        <a:buFont typeface="Arial" panose="020B0604020202020204" pitchFamily="34" charset="0"/>
        <a:buChar char="•"/>
        <a:defRPr sz="2800" kern="1200">
          <a:solidFill>
            <a:srgbClr val="FFFFFF"/>
          </a:solidFill>
          <a:effectLst/>
          <a:latin typeface="Calibri"/>
          <a:ea typeface="+mn-ea"/>
          <a:cs typeface="Calibri"/>
        </a:defRPr>
      </a:lvl3pPr>
      <a:lvl4pPr marL="1377950" indent="-342900" algn="l" defTabSz="914400" rtl="0" eaLnBrk="1" latinLnBrk="0" hangingPunct="1">
        <a:spcBef>
          <a:spcPts val="600"/>
        </a:spcBef>
        <a:buFont typeface="Arial" panose="020B0604020202020204" pitchFamily="34" charset="0"/>
        <a:buChar char="•"/>
        <a:defRPr sz="2800" kern="1200">
          <a:solidFill>
            <a:srgbClr val="FFFFFF"/>
          </a:solidFill>
          <a:effectLst/>
          <a:latin typeface="Calibri"/>
          <a:ea typeface="+mn-ea"/>
          <a:cs typeface="Calibri"/>
        </a:defRPr>
      </a:lvl4pPr>
      <a:lvl5pPr marL="1714500" indent="-342900" algn="l" defTabSz="914400" rtl="0" eaLnBrk="1" latinLnBrk="0" hangingPunct="1">
        <a:spcBef>
          <a:spcPts val="600"/>
        </a:spcBef>
        <a:buFont typeface="Arial" panose="020B0604020202020204" pitchFamily="34" charset="0"/>
        <a:buChar char="•"/>
        <a:defRPr sz="2800" kern="1200">
          <a:solidFill>
            <a:srgbClr val="FFFFFF"/>
          </a:solidFill>
          <a:effectLst/>
          <a:latin typeface="Calibri"/>
          <a:ea typeface="+mn-ea"/>
          <a:cs typeface="Calibri"/>
        </a:defRPr>
      </a:lvl5pPr>
      <a:lvl6pPr marL="2055813"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2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2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foodsafety.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7201" y="990600"/>
            <a:ext cx="3581400" cy="1828800"/>
          </a:xfrm>
        </p:spPr>
        <p:txBody>
          <a:bodyPr/>
          <a:lstStyle/>
          <a:p>
            <a:pPr fontAlgn="auto">
              <a:spcAft>
                <a:spcPts val="0"/>
              </a:spcAft>
              <a:defRPr/>
            </a:pPr>
            <a:r>
              <a:rPr lang="en-US" sz="6000" b="1" cap="none" dirty="0">
                <a:latin typeface="Calibri" panose="020F0502020204030204" pitchFamily="34" charset="0"/>
              </a:rPr>
              <a:t>Surviving a Disaster</a:t>
            </a:r>
          </a:p>
        </p:txBody>
      </p:sp>
      <p:sp>
        <p:nvSpPr>
          <p:cNvPr id="2" name="Subtitle 1"/>
          <p:cNvSpPr>
            <a:spLocks noGrp="1"/>
          </p:cNvSpPr>
          <p:nvPr>
            <p:ph type="subTitle" idx="1"/>
          </p:nvPr>
        </p:nvSpPr>
        <p:spPr>
          <a:xfrm>
            <a:off x="4191000" y="4343400"/>
            <a:ext cx="4321474" cy="877824"/>
          </a:xfrm>
        </p:spPr>
        <p:txBody>
          <a:bodyPr/>
          <a:lstStyle/>
          <a:p>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Shelter: Alternative Heat</a:t>
            </a:r>
          </a:p>
        </p:txBody>
      </p:sp>
      <p:sp>
        <p:nvSpPr>
          <p:cNvPr id="3" name="Content Placeholder 2"/>
          <p:cNvSpPr>
            <a:spLocks noGrp="1"/>
          </p:cNvSpPr>
          <p:nvPr>
            <p:ph sz="half" idx="1"/>
          </p:nvPr>
        </p:nvSpPr>
        <p:spPr>
          <a:xfrm>
            <a:off x="685800" y="1760538"/>
            <a:ext cx="3657600" cy="4306433"/>
          </a:xfrm>
        </p:spPr>
        <p:txBody>
          <a:bodyPr>
            <a:normAutofit/>
          </a:bodyPr>
          <a:lstStyle/>
          <a:p>
            <a:r>
              <a:rPr lang="en-US" sz="2800" dirty="0"/>
              <a:t>Gas fireplace</a:t>
            </a:r>
          </a:p>
          <a:p>
            <a:r>
              <a:rPr lang="en-US" sz="2800" dirty="0"/>
              <a:t>Kerosene, oil and propane space heaters</a:t>
            </a:r>
          </a:p>
          <a:p>
            <a:r>
              <a:rPr lang="en-US" sz="2800" dirty="0"/>
              <a:t>Electric space heaters</a:t>
            </a:r>
          </a:p>
          <a:p>
            <a:r>
              <a:rPr lang="en-US" sz="2800" dirty="0"/>
              <a:t>Ventilate to avoid CO </a:t>
            </a:r>
            <a:r>
              <a:rPr lang="en-US" sz="2800" dirty="0" smtClean="0"/>
              <a:t>poisoning from a generator</a:t>
            </a:r>
            <a:endParaRPr lang="en-US" sz="2800" dirty="0"/>
          </a:p>
          <a:p>
            <a:endParaRPr lang="en-US" dirty="0"/>
          </a:p>
          <a:p>
            <a:endParaRPr lang="en-US" dirty="0"/>
          </a:p>
          <a:p>
            <a:endParaRPr lang="en-US" dirty="0"/>
          </a:p>
        </p:txBody>
      </p:sp>
      <p:sp>
        <p:nvSpPr>
          <p:cNvPr id="5" name="Rectangle 4"/>
          <p:cNvSpPr/>
          <p:nvPr/>
        </p:nvSpPr>
        <p:spPr>
          <a:xfrm>
            <a:off x="7889784" y="5105400"/>
            <a:ext cx="1025616" cy="246221"/>
          </a:xfrm>
          <a:prstGeom prst="rect">
            <a:avLst/>
          </a:prstGeom>
        </p:spPr>
        <p:txBody>
          <a:bodyPr wrap="none">
            <a:spAutoFit/>
          </a:bodyPr>
          <a:lstStyle/>
          <a:p>
            <a:r>
              <a:rPr lang="en-US" sz="1000" dirty="0"/>
              <a:t>Flickr: m01229</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438" t="-235"/>
          <a:stretch/>
        </p:blipFill>
        <p:spPr>
          <a:xfrm>
            <a:off x="4572000" y="1752600"/>
            <a:ext cx="4260970" cy="3386138"/>
          </a:xfrm>
          <a:prstGeom prst="rect">
            <a:avLst/>
          </a:prstGeom>
        </p:spPr>
      </p:pic>
    </p:spTree>
    <p:extLst>
      <p:ext uri="{BB962C8B-B14F-4D97-AF65-F5344CB8AC3E}">
        <p14:creationId xmlns:p14="http://schemas.microsoft.com/office/powerpoint/2010/main" val="3021544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Shelter: Cooling</a:t>
            </a:r>
          </a:p>
        </p:txBody>
      </p:sp>
      <p:sp>
        <p:nvSpPr>
          <p:cNvPr id="3" name="Content Placeholder 2"/>
          <p:cNvSpPr>
            <a:spLocks noGrp="1"/>
          </p:cNvSpPr>
          <p:nvPr>
            <p:ph sz="half" idx="1"/>
          </p:nvPr>
        </p:nvSpPr>
        <p:spPr/>
        <p:txBody>
          <a:bodyPr>
            <a:normAutofit/>
          </a:bodyPr>
          <a:lstStyle/>
          <a:p>
            <a:r>
              <a:rPr lang="en-US" sz="2800" dirty="0"/>
              <a:t>Cover windows on the sunny side of house</a:t>
            </a:r>
          </a:p>
          <a:p>
            <a:r>
              <a:rPr lang="en-US" sz="2800" dirty="0"/>
              <a:t>Open windows at night to cool house</a:t>
            </a:r>
          </a:p>
          <a:p>
            <a:r>
              <a:rPr lang="en-US" sz="2800" dirty="0"/>
              <a:t>Use battery-powered fans </a:t>
            </a:r>
            <a:endParaRPr lang="en-US" sz="2800" dirty="0" smtClean="0"/>
          </a:p>
          <a:p>
            <a:r>
              <a:rPr lang="en-US" sz="2800" dirty="0" smtClean="0"/>
              <a:t>Cool your neck</a:t>
            </a:r>
            <a:endParaRPr lang="en-US" sz="2800" dirty="0"/>
          </a:p>
        </p:txBody>
      </p:sp>
      <p:pic>
        <p:nvPicPr>
          <p:cNvPr id="17410" name="Picture 2" descr="C:\Users\shawna.manning\Desktop\New Photos\open wind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205" y="4171950"/>
            <a:ext cx="2971800" cy="22288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540306" y="6423674"/>
            <a:ext cx="1146718" cy="246221"/>
          </a:xfrm>
          <a:prstGeom prst="rect">
            <a:avLst/>
          </a:prstGeom>
        </p:spPr>
        <p:txBody>
          <a:bodyPr wrap="none">
            <a:spAutoFit/>
          </a:bodyPr>
          <a:lstStyle/>
          <a:p>
            <a:r>
              <a:rPr lang="en-US" sz="1000" dirty="0"/>
              <a:t>Flickr: K. Latham</a:t>
            </a:r>
          </a:p>
        </p:txBody>
      </p:sp>
      <p:pic>
        <p:nvPicPr>
          <p:cNvPr id="4" name="Picture 3" descr="20170906_181538.jpg"/>
          <p:cNvPicPr>
            <a:picLocks noChangeAspect="1"/>
          </p:cNvPicPr>
          <p:nvPr/>
        </p:nvPicPr>
        <p:blipFill rotWithShape="1">
          <a:blip r:embed="rId4" cstate="print">
            <a:extLst>
              <a:ext uri="{28A0092B-C50C-407E-A947-70E740481C1C}">
                <a14:useLocalDpi xmlns:a14="http://schemas.microsoft.com/office/drawing/2010/main" val="0"/>
              </a:ext>
            </a:extLst>
          </a:blip>
          <a:srcRect l="20134" r="28029"/>
          <a:stretch/>
        </p:blipFill>
        <p:spPr>
          <a:xfrm rot="5400000">
            <a:off x="4681826" y="1254634"/>
            <a:ext cx="2598575" cy="2819816"/>
          </a:xfrm>
          <a:prstGeom prst="rect">
            <a:avLst/>
          </a:prstGeom>
        </p:spPr>
      </p:pic>
      <p:sp>
        <p:nvSpPr>
          <p:cNvPr id="7" name="TextBox 6"/>
          <p:cNvSpPr txBox="1"/>
          <p:nvPr/>
        </p:nvSpPr>
        <p:spPr>
          <a:xfrm>
            <a:off x="6839648" y="3925729"/>
            <a:ext cx="548034" cy="246221"/>
          </a:xfrm>
          <a:prstGeom prst="rect">
            <a:avLst/>
          </a:prstGeom>
          <a:noFill/>
        </p:spPr>
        <p:txBody>
          <a:bodyPr wrap="none" rtlCol="0">
            <a:spAutoFit/>
          </a:bodyPr>
          <a:lstStyle/>
          <a:p>
            <a:r>
              <a:rPr lang="en-US" sz="1000" dirty="0"/>
              <a:t>NDSU</a:t>
            </a:r>
          </a:p>
        </p:txBody>
      </p:sp>
    </p:spTree>
    <p:extLst>
      <p:ext uri="{BB962C8B-B14F-4D97-AF65-F5344CB8AC3E}">
        <p14:creationId xmlns:p14="http://schemas.microsoft.com/office/powerpoint/2010/main" val="3381164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The Basics </a:t>
            </a:r>
          </a:p>
        </p:txBody>
      </p:sp>
      <p:sp>
        <p:nvSpPr>
          <p:cNvPr id="3" name="Content Placeholder 2"/>
          <p:cNvSpPr>
            <a:spLocks noGrp="1"/>
          </p:cNvSpPr>
          <p:nvPr>
            <p:ph sz="half" idx="1"/>
          </p:nvPr>
        </p:nvSpPr>
        <p:spPr>
          <a:xfrm>
            <a:off x="685800" y="1760539"/>
            <a:ext cx="2367751" cy="3217862"/>
          </a:xfrm>
        </p:spPr>
        <p:txBody>
          <a:bodyPr>
            <a:normAutofit/>
          </a:bodyPr>
          <a:lstStyle/>
          <a:p>
            <a:r>
              <a:rPr lang="en-US" sz="2800" dirty="0"/>
              <a:t>Water </a:t>
            </a:r>
          </a:p>
          <a:p>
            <a:r>
              <a:rPr lang="en-US" sz="2800" dirty="0"/>
              <a:t>Food </a:t>
            </a:r>
          </a:p>
          <a:p>
            <a:r>
              <a:rPr lang="en-US" sz="2800" dirty="0"/>
              <a:t>Sanitation</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616" t="-513" r="11538" b="-1"/>
          <a:stretch/>
        </p:blipFill>
        <p:spPr>
          <a:xfrm>
            <a:off x="3053551" y="1658778"/>
            <a:ext cx="4876800" cy="3733801"/>
          </a:xfrm>
          <a:prstGeom prst="rect">
            <a:avLst/>
          </a:prstGeom>
        </p:spPr>
      </p:pic>
      <p:sp>
        <p:nvSpPr>
          <p:cNvPr id="8" name="TextBox 7"/>
          <p:cNvSpPr txBox="1"/>
          <p:nvPr/>
        </p:nvSpPr>
        <p:spPr>
          <a:xfrm>
            <a:off x="7382317" y="5500463"/>
            <a:ext cx="548034" cy="246221"/>
          </a:xfrm>
          <a:prstGeom prst="rect">
            <a:avLst/>
          </a:prstGeom>
          <a:noFill/>
        </p:spPr>
        <p:txBody>
          <a:bodyPr wrap="none" rtlCol="0">
            <a:spAutoFit/>
          </a:bodyPr>
          <a:lstStyle/>
          <a:p>
            <a:r>
              <a:rPr lang="en-US" sz="1000" dirty="0"/>
              <a:t>NDSU</a:t>
            </a:r>
          </a:p>
        </p:txBody>
      </p:sp>
    </p:spTree>
    <p:extLst>
      <p:ext uri="{BB962C8B-B14F-4D97-AF65-F5344CB8AC3E}">
        <p14:creationId xmlns:p14="http://schemas.microsoft.com/office/powerpoint/2010/main" val="101577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1284" y="1651747"/>
            <a:ext cx="3090108" cy="4648200"/>
          </a:xfrm>
          <a:prstGeom prst="rect">
            <a:avLst/>
          </a:prstGeom>
        </p:spPr>
      </p:pic>
      <p:sp>
        <p:nvSpPr>
          <p:cNvPr id="2" name="Title 1"/>
          <p:cNvSpPr>
            <a:spLocks noGrp="1"/>
          </p:cNvSpPr>
          <p:nvPr>
            <p:ph type="title"/>
          </p:nvPr>
        </p:nvSpPr>
        <p:spPr/>
        <p:txBody>
          <a:bodyPr>
            <a:normAutofit/>
          </a:bodyPr>
          <a:lstStyle/>
          <a:p>
            <a:r>
              <a:rPr lang="en-US" sz="4400" dirty="0"/>
              <a:t>Water: How Much? </a:t>
            </a:r>
          </a:p>
        </p:txBody>
      </p:sp>
      <p:sp>
        <p:nvSpPr>
          <p:cNvPr id="3" name="Content Placeholder 2"/>
          <p:cNvSpPr>
            <a:spLocks noGrp="1"/>
          </p:cNvSpPr>
          <p:nvPr>
            <p:ph sz="half" idx="1"/>
          </p:nvPr>
        </p:nvSpPr>
        <p:spPr>
          <a:xfrm>
            <a:off x="536127" y="1495925"/>
            <a:ext cx="4059936" cy="5074691"/>
          </a:xfrm>
        </p:spPr>
        <p:txBody>
          <a:bodyPr>
            <a:noAutofit/>
          </a:bodyPr>
          <a:lstStyle/>
          <a:p>
            <a:r>
              <a:rPr lang="en-US" sz="2800" dirty="0"/>
              <a:t>1 gallon per person per day for drinking and food preparation</a:t>
            </a:r>
          </a:p>
          <a:p>
            <a:r>
              <a:rPr lang="en-US" sz="2800" dirty="0"/>
              <a:t>1½ to 2 gallons per person per day for sanitation (brushing teeth, bathing, washing dishes)</a:t>
            </a:r>
          </a:p>
          <a:p>
            <a:r>
              <a:rPr lang="en-US" sz="2800" dirty="0"/>
              <a:t>1 gallon per day for most pets</a:t>
            </a:r>
          </a:p>
        </p:txBody>
      </p:sp>
      <p:sp>
        <p:nvSpPr>
          <p:cNvPr id="4" name="TextBox 3"/>
          <p:cNvSpPr txBox="1"/>
          <p:nvPr/>
        </p:nvSpPr>
        <p:spPr>
          <a:xfrm>
            <a:off x="7523358" y="6324395"/>
            <a:ext cx="548034" cy="246221"/>
          </a:xfrm>
          <a:prstGeom prst="rect">
            <a:avLst/>
          </a:prstGeom>
          <a:noFill/>
        </p:spPr>
        <p:txBody>
          <a:bodyPr wrap="none" rtlCol="0">
            <a:spAutoFit/>
          </a:bodyPr>
          <a:lstStyle/>
          <a:p>
            <a:r>
              <a:rPr lang="en-US" sz="1000" dirty="0"/>
              <a:t>NDSU</a:t>
            </a:r>
          </a:p>
        </p:txBody>
      </p:sp>
    </p:spTree>
    <p:extLst>
      <p:ext uri="{BB962C8B-B14F-4D97-AF65-F5344CB8AC3E}">
        <p14:creationId xmlns:p14="http://schemas.microsoft.com/office/powerpoint/2010/main" val="243995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Water: Usage Management</a:t>
            </a:r>
          </a:p>
        </p:txBody>
      </p:sp>
      <p:sp>
        <p:nvSpPr>
          <p:cNvPr id="3" name="Content Placeholder 2"/>
          <p:cNvSpPr>
            <a:spLocks noGrp="1"/>
          </p:cNvSpPr>
          <p:nvPr>
            <p:ph idx="1"/>
          </p:nvPr>
        </p:nvSpPr>
        <p:spPr>
          <a:xfrm>
            <a:off x="457200" y="1524000"/>
            <a:ext cx="3581400" cy="4572000"/>
          </a:xfrm>
        </p:spPr>
        <p:txBody>
          <a:bodyPr/>
          <a:lstStyle/>
          <a:p>
            <a:r>
              <a:rPr lang="en-US" sz="2800" dirty="0"/>
              <a:t>Never ration water</a:t>
            </a:r>
          </a:p>
          <a:p>
            <a:r>
              <a:rPr lang="en-US" sz="2800" dirty="0"/>
              <a:t>Get liquids from moist foods</a:t>
            </a:r>
          </a:p>
          <a:p>
            <a:r>
              <a:rPr lang="en-US" sz="2800" dirty="0"/>
              <a:t>Wash hands to clean them</a:t>
            </a:r>
          </a:p>
          <a:p>
            <a:r>
              <a:rPr lang="en-US" sz="2800" dirty="0"/>
              <a:t>Sanitizer doesn’t clean dirty </a:t>
            </a:r>
            <a:r>
              <a:rPr lang="en-US" sz="2800" dirty="0" smtClean="0"/>
              <a:t>hands</a:t>
            </a:r>
            <a:endParaRPr lang="en-US" sz="2800" dirty="0"/>
          </a:p>
        </p:txBody>
      </p:sp>
      <p:pic>
        <p:nvPicPr>
          <p:cNvPr id="4" name="Picture 3"/>
          <p:cNvPicPr>
            <a:picLocks noChangeAspect="1"/>
          </p:cNvPicPr>
          <p:nvPr/>
        </p:nvPicPr>
        <p:blipFill>
          <a:blip r:embed="rId3"/>
          <a:stretch>
            <a:fillRect/>
          </a:stretch>
        </p:blipFill>
        <p:spPr>
          <a:xfrm>
            <a:off x="4876800" y="2057400"/>
            <a:ext cx="4032873" cy="2953979"/>
          </a:xfrm>
          <a:prstGeom prst="rect">
            <a:avLst/>
          </a:prstGeom>
        </p:spPr>
      </p:pic>
      <p:sp>
        <p:nvSpPr>
          <p:cNvPr id="5" name="TextBox 4"/>
          <p:cNvSpPr txBox="1"/>
          <p:nvPr/>
        </p:nvSpPr>
        <p:spPr>
          <a:xfrm>
            <a:off x="8367366" y="5029200"/>
            <a:ext cx="548034" cy="246221"/>
          </a:xfrm>
          <a:prstGeom prst="rect">
            <a:avLst/>
          </a:prstGeom>
          <a:noFill/>
        </p:spPr>
        <p:txBody>
          <a:bodyPr wrap="none" rtlCol="0">
            <a:spAutoFit/>
          </a:bodyPr>
          <a:lstStyle/>
          <a:p>
            <a:r>
              <a:rPr lang="en-US" sz="1000" dirty="0"/>
              <a:t>NDSU</a:t>
            </a:r>
          </a:p>
        </p:txBody>
      </p:sp>
    </p:spTree>
    <p:extLst>
      <p:ext uri="{BB962C8B-B14F-4D97-AF65-F5344CB8AC3E}">
        <p14:creationId xmlns:p14="http://schemas.microsoft.com/office/powerpoint/2010/main" val="25604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Water: Potable</a:t>
            </a:r>
          </a:p>
        </p:txBody>
      </p:sp>
      <p:sp>
        <p:nvSpPr>
          <p:cNvPr id="3" name="Content Placeholder 2"/>
          <p:cNvSpPr>
            <a:spLocks noGrp="1"/>
          </p:cNvSpPr>
          <p:nvPr>
            <p:ph sz="half" idx="1"/>
          </p:nvPr>
        </p:nvSpPr>
        <p:spPr>
          <a:xfrm>
            <a:off x="747486" y="1399797"/>
            <a:ext cx="8153400" cy="2404622"/>
          </a:xfrm>
        </p:spPr>
        <p:txBody>
          <a:bodyPr>
            <a:normAutofit/>
          </a:bodyPr>
          <a:lstStyle/>
          <a:p>
            <a:r>
              <a:rPr lang="en-US" sz="2800" dirty="0"/>
              <a:t>Obey public announcements</a:t>
            </a:r>
            <a:endParaRPr lang="en-US" sz="3200" dirty="0"/>
          </a:p>
          <a:p>
            <a:r>
              <a:rPr lang="en-US" sz="2800" dirty="0"/>
              <a:t>Possibly shut off incoming water valve</a:t>
            </a:r>
            <a:endParaRPr lang="en-US" sz="3200" dirty="0"/>
          </a:p>
          <a:p>
            <a:r>
              <a:rPr lang="en-US" sz="2800" dirty="0"/>
              <a:t>Use only bottled or purified water </a:t>
            </a:r>
            <a:endParaRPr lang="en-US" sz="3200" dirty="0"/>
          </a:p>
        </p:txBody>
      </p:sp>
      <p:pic>
        <p:nvPicPr>
          <p:cNvPr id="1027" name="Picture 3" descr="C:\Users\shawna.manning\Desktop\New Photos\water turn off.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02" t="7764" r="15568" b="5678"/>
          <a:stretch/>
        </p:blipFill>
        <p:spPr bwMode="auto">
          <a:xfrm>
            <a:off x="4159833" y="3443720"/>
            <a:ext cx="2784605" cy="258842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5422788" y="6053607"/>
            <a:ext cx="1643273" cy="246221"/>
          </a:xfrm>
          <a:prstGeom prst="rect">
            <a:avLst/>
          </a:prstGeom>
          <a:noFill/>
        </p:spPr>
        <p:txBody>
          <a:bodyPr wrap="none" rtlCol="0">
            <a:spAutoFit/>
          </a:bodyPr>
          <a:lstStyle/>
          <a:p>
            <a:r>
              <a:rPr lang="en-US" sz="1000" dirty="0"/>
              <a:t>Flickr: Seven Twenty Five</a:t>
            </a:r>
          </a:p>
        </p:txBody>
      </p:sp>
      <p:sp>
        <p:nvSpPr>
          <p:cNvPr id="8" name="TextBox 7"/>
          <p:cNvSpPr txBox="1"/>
          <p:nvPr/>
        </p:nvSpPr>
        <p:spPr>
          <a:xfrm>
            <a:off x="2901689" y="6037000"/>
            <a:ext cx="739305" cy="430887"/>
          </a:xfrm>
          <a:prstGeom prst="rect">
            <a:avLst/>
          </a:prstGeom>
          <a:noFill/>
        </p:spPr>
        <p:txBody>
          <a:bodyPr wrap="none" rtlCol="0">
            <a:spAutoFit/>
          </a:bodyPr>
          <a:lstStyle/>
          <a:p>
            <a:r>
              <a:rPr lang="en-US" sz="1000" dirty="0" smtClean="0"/>
              <a:t>Wikipedia</a:t>
            </a:r>
            <a:endParaRPr lang="en-US" sz="1000" dirty="0"/>
          </a:p>
          <a:p>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895" y="3443720"/>
            <a:ext cx="2428240" cy="2590800"/>
          </a:xfrm>
          <a:prstGeom prst="rect">
            <a:avLst/>
          </a:prstGeom>
        </p:spPr>
      </p:pic>
    </p:spTree>
    <p:extLst>
      <p:ext uri="{BB962C8B-B14F-4D97-AF65-F5344CB8AC3E}">
        <p14:creationId xmlns:p14="http://schemas.microsoft.com/office/powerpoint/2010/main" val="321227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Water: Sources</a:t>
            </a:r>
          </a:p>
        </p:txBody>
      </p:sp>
      <p:sp>
        <p:nvSpPr>
          <p:cNvPr id="3" name="Content Placeholder 2"/>
          <p:cNvSpPr>
            <a:spLocks noGrp="1"/>
          </p:cNvSpPr>
          <p:nvPr>
            <p:ph sz="half" idx="1"/>
          </p:nvPr>
        </p:nvSpPr>
        <p:spPr>
          <a:xfrm>
            <a:off x="609600" y="1371600"/>
            <a:ext cx="4267200" cy="5105400"/>
          </a:xfrm>
        </p:spPr>
        <p:txBody>
          <a:bodyPr>
            <a:normAutofit lnSpcReduction="10000"/>
          </a:bodyPr>
          <a:lstStyle/>
          <a:p>
            <a:r>
              <a:rPr lang="en-US" sz="2800" dirty="0"/>
              <a:t>Water heater</a:t>
            </a:r>
          </a:p>
          <a:p>
            <a:r>
              <a:rPr lang="en-US" sz="2800" dirty="0"/>
              <a:t>Toilet tank</a:t>
            </a:r>
          </a:p>
          <a:p>
            <a:r>
              <a:rPr lang="en-US" sz="2800" dirty="0"/>
              <a:t>Water pipes</a:t>
            </a:r>
          </a:p>
          <a:p>
            <a:r>
              <a:rPr lang="en-US" sz="2800" dirty="0"/>
              <a:t>Ice cubes</a:t>
            </a:r>
          </a:p>
          <a:p>
            <a:r>
              <a:rPr lang="en-US" sz="2800" dirty="0"/>
              <a:t>Outside</a:t>
            </a:r>
          </a:p>
          <a:p>
            <a:pPr lvl="1"/>
            <a:r>
              <a:rPr lang="en-US" sz="2800" dirty="0"/>
              <a:t>Underground wells</a:t>
            </a:r>
          </a:p>
          <a:p>
            <a:pPr lvl="1"/>
            <a:r>
              <a:rPr lang="en-US" sz="2800" dirty="0"/>
              <a:t>Surface water</a:t>
            </a:r>
          </a:p>
          <a:p>
            <a:pPr lvl="2"/>
            <a:r>
              <a:rPr lang="en-US" sz="2800" dirty="0"/>
              <a:t>Creek, river, lake or pond</a:t>
            </a:r>
          </a:p>
          <a:p>
            <a:endParaRPr lang="en-US" dirty="0"/>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5013227" y="1760538"/>
            <a:ext cx="3275209" cy="4365625"/>
          </a:xfrm>
        </p:spPr>
      </p:pic>
      <p:sp>
        <p:nvSpPr>
          <p:cNvPr id="6" name="TextBox 5"/>
          <p:cNvSpPr txBox="1"/>
          <p:nvPr/>
        </p:nvSpPr>
        <p:spPr>
          <a:xfrm>
            <a:off x="7239000" y="6123801"/>
            <a:ext cx="1189223" cy="276999"/>
          </a:xfrm>
          <a:prstGeom prst="rect">
            <a:avLst/>
          </a:prstGeom>
          <a:noFill/>
        </p:spPr>
        <p:txBody>
          <a:bodyPr wrap="none" rtlCol="0">
            <a:spAutoFit/>
          </a:bodyPr>
          <a:lstStyle/>
          <a:p>
            <a:r>
              <a:rPr lang="en-US" sz="1000" dirty="0"/>
              <a:t>Flickr: I am I.A.M</a:t>
            </a:r>
            <a:r>
              <a:rPr lang="en-US" sz="1200" dirty="0"/>
              <a:t>.</a:t>
            </a:r>
          </a:p>
        </p:txBody>
      </p:sp>
    </p:spTree>
    <p:extLst>
      <p:ext uri="{BB962C8B-B14F-4D97-AF65-F5344CB8AC3E}">
        <p14:creationId xmlns:p14="http://schemas.microsoft.com/office/powerpoint/2010/main" val="2959570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Water: How to Purify</a:t>
            </a:r>
          </a:p>
        </p:txBody>
      </p:sp>
      <p:sp>
        <p:nvSpPr>
          <p:cNvPr id="3" name="Content Placeholder 2"/>
          <p:cNvSpPr>
            <a:spLocks noGrp="1"/>
          </p:cNvSpPr>
          <p:nvPr>
            <p:ph idx="1"/>
          </p:nvPr>
        </p:nvSpPr>
        <p:spPr>
          <a:xfrm>
            <a:off x="457200" y="1981200"/>
            <a:ext cx="3886200" cy="2764971"/>
          </a:xfrm>
        </p:spPr>
        <p:txBody>
          <a:bodyPr/>
          <a:lstStyle/>
          <a:p>
            <a:r>
              <a:rPr lang="en-US" sz="2800" dirty="0"/>
              <a:t>Strain water first</a:t>
            </a:r>
          </a:p>
          <a:p>
            <a:r>
              <a:rPr lang="en-US" sz="2800" dirty="0"/>
              <a:t>Boil </a:t>
            </a:r>
            <a:r>
              <a:rPr lang="en-US" sz="2800" dirty="0" smtClean="0"/>
              <a:t>at least 1 </a:t>
            </a:r>
            <a:r>
              <a:rPr lang="en-US" sz="2800" dirty="0"/>
              <a:t>minute</a:t>
            </a:r>
          </a:p>
          <a:p>
            <a:r>
              <a:rPr lang="en-US" sz="2800" dirty="0"/>
              <a:t>Add salt or aerate</a:t>
            </a:r>
          </a:p>
          <a:p>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813" y="1981200"/>
            <a:ext cx="4157044" cy="3117783"/>
          </a:xfrm>
          <a:prstGeom prst="rect">
            <a:avLst/>
          </a:prstGeom>
        </p:spPr>
      </p:pic>
      <p:sp>
        <p:nvSpPr>
          <p:cNvPr id="6" name="Rectangle 5"/>
          <p:cNvSpPr/>
          <p:nvPr/>
        </p:nvSpPr>
        <p:spPr>
          <a:xfrm>
            <a:off x="7239857" y="5098983"/>
            <a:ext cx="997000" cy="246221"/>
          </a:xfrm>
          <a:prstGeom prst="rect">
            <a:avLst/>
          </a:prstGeom>
        </p:spPr>
        <p:txBody>
          <a:bodyPr wrap="none">
            <a:spAutoFit/>
          </a:bodyPr>
          <a:lstStyle/>
          <a:p>
            <a:r>
              <a:rPr lang="en-US" sz="1000" dirty="0"/>
              <a:t>Flickr: yuksing</a:t>
            </a:r>
          </a:p>
        </p:txBody>
      </p:sp>
    </p:spTree>
    <p:extLst>
      <p:ext uri="{BB962C8B-B14F-4D97-AF65-F5344CB8AC3E}">
        <p14:creationId xmlns:p14="http://schemas.microsoft.com/office/powerpoint/2010/main" val="118841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Water: How to Purify</a:t>
            </a:r>
          </a:p>
        </p:txBody>
      </p:sp>
      <p:sp>
        <p:nvSpPr>
          <p:cNvPr id="3" name="Content Placeholder 2"/>
          <p:cNvSpPr>
            <a:spLocks noGrp="1"/>
          </p:cNvSpPr>
          <p:nvPr>
            <p:ph idx="1"/>
          </p:nvPr>
        </p:nvSpPr>
        <p:spPr>
          <a:xfrm>
            <a:off x="457200" y="1524000"/>
            <a:ext cx="5730658" cy="768263"/>
          </a:xfrm>
        </p:spPr>
        <p:txBody>
          <a:bodyPr/>
          <a:lstStyle/>
          <a:p>
            <a:r>
              <a:rPr lang="en-US" sz="2800" dirty="0" smtClean="0"/>
              <a:t>Read label directions</a:t>
            </a:r>
            <a:endParaRPr lang="en-US" sz="2800" dirty="0"/>
          </a:p>
          <a:p>
            <a:pPr marL="0" indent="0">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55888308"/>
              </p:ext>
            </p:extLst>
          </p:nvPr>
        </p:nvGraphicFramePr>
        <p:xfrm>
          <a:off x="2047211" y="2630466"/>
          <a:ext cx="5047989" cy="3155360"/>
        </p:xfrm>
        <a:graphic>
          <a:graphicData uri="http://schemas.openxmlformats.org/drawingml/2006/table">
            <a:tbl>
              <a:tblPr firstRow="1" bandRow="1">
                <a:tableStyleId>{5C22544A-7EE6-4342-B048-85BDC9FD1C3A}</a:tableStyleId>
              </a:tblPr>
              <a:tblGrid>
                <a:gridCol w="2083630">
                  <a:extLst>
                    <a:ext uri="{9D8B030D-6E8A-4147-A177-3AD203B41FA5}">
                      <a16:colId xmlns:a16="http://schemas.microsoft.com/office/drawing/2014/main" val="1999471491"/>
                    </a:ext>
                  </a:extLst>
                </a:gridCol>
                <a:gridCol w="2964359">
                  <a:extLst>
                    <a:ext uri="{9D8B030D-6E8A-4147-A177-3AD203B41FA5}">
                      <a16:colId xmlns:a16="http://schemas.microsoft.com/office/drawing/2014/main" val="824040963"/>
                    </a:ext>
                  </a:extLst>
                </a:gridCol>
              </a:tblGrid>
              <a:tr h="1227550">
                <a:tc>
                  <a:txBody>
                    <a:bodyPr/>
                    <a:lstStyle/>
                    <a:p>
                      <a:r>
                        <a:rPr lang="en-US" sz="2800" dirty="0" smtClean="0"/>
                        <a:t>Chlorine %</a:t>
                      </a:r>
                      <a:endParaRPr lang="en-US" sz="2800" dirty="0"/>
                    </a:p>
                  </a:txBody>
                  <a:tcPr/>
                </a:tc>
                <a:tc>
                  <a:txBody>
                    <a:bodyPr/>
                    <a:lstStyle/>
                    <a:p>
                      <a:r>
                        <a:rPr lang="en-US" sz="2800" dirty="0" smtClean="0"/>
                        <a:t>Drops per gallon of filtered water</a:t>
                      </a:r>
                      <a:endParaRPr lang="en-US" sz="2800" dirty="0"/>
                    </a:p>
                  </a:txBody>
                  <a:tcPr/>
                </a:tc>
                <a:extLst>
                  <a:ext uri="{0D108BD9-81ED-4DB2-BD59-A6C34878D82A}">
                    <a16:rowId xmlns:a16="http://schemas.microsoft.com/office/drawing/2014/main" val="419977626"/>
                  </a:ext>
                </a:extLst>
              </a:tr>
              <a:tr h="939452">
                <a:tc>
                  <a:txBody>
                    <a:bodyPr/>
                    <a:lstStyle/>
                    <a:p>
                      <a:r>
                        <a:rPr lang="en-US" sz="2800" dirty="0" smtClean="0"/>
                        <a:t>8.25%</a:t>
                      </a:r>
                      <a:endParaRPr lang="en-US" sz="2800" dirty="0"/>
                    </a:p>
                  </a:txBody>
                  <a:tcPr/>
                </a:tc>
                <a:tc>
                  <a:txBody>
                    <a:bodyPr/>
                    <a:lstStyle/>
                    <a:p>
                      <a:r>
                        <a:rPr lang="en-US" sz="2800" dirty="0" smtClean="0"/>
                        <a:t>6</a:t>
                      </a:r>
                      <a:endParaRPr lang="en-US" sz="2800" dirty="0"/>
                    </a:p>
                  </a:txBody>
                  <a:tcPr/>
                </a:tc>
                <a:extLst>
                  <a:ext uri="{0D108BD9-81ED-4DB2-BD59-A6C34878D82A}">
                    <a16:rowId xmlns:a16="http://schemas.microsoft.com/office/drawing/2014/main" val="2908813906"/>
                  </a:ext>
                </a:extLst>
              </a:tr>
              <a:tr h="988358">
                <a:tc>
                  <a:txBody>
                    <a:bodyPr/>
                    <a:lstStyle/>
                    <a:p>
                      <a:r>
                        <a:rPr lang="en-US" sz="2800" dirty="0" smtClean="0"/>
                        <a:t>6.0%</a:t>
                      </a:r>
                      <a:endParaRPr lang="en-US" sz="2800" dirty="0"/>
                    </a:p>
                  </a:txBody>
                  <a:tcPr/>
                </a:tc>
                <a:tc>
                  <a:txBody>
                    <a:bodyPr/>
                    <a:lstStyle/>
                    <a:p>
                      <a:r>
                        <a:rPr lang="en-US" sz="2800" dirty="0" smtClean="0"/>
                        <a:t>8</a:t>
                      </a:r>
                      <a:endParaRPr lang="en-US" sz="2800" dirty="0"/>
                    </a:p>
                  </a:txBody>
                  <a:tcPr/>
                </a:tc>
                <a:extLst>
                  <a:ext uri="{0D108BD9-81ED-4DB2-BD59-A6C34878D82A}">
                    <a16:rowId xmlns:a16="http://schemas.microsoft.com/office/drawing/2014/main" val="3714052102"/>
                  </a:ext>
                </a:extLst>
              </a:tr>
            </a:tbl>
          </a:graphicData>
        </a:graphic>
      </p:graphicFrame>
      <p:sp>
        <p:nvSpPr>
          <p:cNvPr id="9" name="TextBox 8"/>
          <p:cNvSpPr txBox="1"/>
          <p:nvPr/>
        </p:nvSpPr>
        <p:spPr>
          <a:xfrm>
            <a:off x="6764054" y="5809680"/>
            <a:ext cx="439544" cy="246221"/>
          </a:xfrm>
          <a:prstGeom prst="rect">
            <a:avLst/>
          </a:prstGeom>
          <a:noFill/>
        </p:spPr>
        <p:txBody>
          <a:bodyPr wrap="none" rtlCol="0">
            <a:spAutoFit/>
          </a:bodyPr>
          <a:lstStyle/>
          <a:p>
            <a:r>
              <a:rPr lang="en-US" sz="1000" dirty="0" smtClean="0"/>
              <a:t>EPA</a:t>
            </a:r>
            <a:endParaRPr lang="en-US" sz="1000" dirty="0"/>
          </a:p>
        </p:txBody>
      </p:sp>
    </p:spTree>
    <p:extLst>
      <p:ext uri="{BB962C8B-B14F-4D97-AF65-F5344CB8AC3E}">
        <p14:creationId xmlns:p14="http://schemas.microsoft.com/office/powerpoint/2010/main" val="127383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451359472_eae645ff47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828800"/>
            <a:ext cx="3962400" cy="2971800"/>
          </a:xfrm>
          <a:prstGeom prst="rect">
            <a:avLst/>
          </a:prstGeom>
        </p:spPr>
      </p:pic>
      <p:sp>
        <p:nvSpPr>
          <p:cNvPr id="2" name="Title 1"/>
          <p:cNvSpPr>
            <a:spLocks noGrp="1"/>
          </p:cNvSpPr>
          <p:nvPr>
            <p:ph type="title"/>
          </p:nvPr>
        </p:nvSpPr>
        <p:spPr/>
        <p:txBody>
          <a:bodyPr>
            <a:normAutofit/>
          </a:bodyPr>
          <a:lstStyle/>
          <a:p>
            <a:r>
              <a:rPr lang="en-US" sz="4400" dirty="0"/>
              <a:t>Water: How to Purify</a:t>
            </a:r>
          </a:p>
        </p:txBody>
      </p:sp>
      <p:sp>
        <p:nvSpPr>
          <p:cNvPr id="3" name="Content Placeholder 2"/>
          <p:cNvSpPr>
            <a:spLocks noGrp="1"/>
          </p:cNvSpPr>
          <p:nvPr>
            <p:ph idx="1"/>
          </p:nvPr>
        </p:nvSpPr>
        <p:spPr>
          <a:xfrm>
            <a:off x="457200" y="1828800"/>
            <a:ext cx="3733800" cy="4572000"/>
          </a:xfrm>
        </p:spPr>
        <p:txBody>
          <a:bodyPr/>
          <a:lstStyle/>
          <a:p>
            <a:r>
              <a:rPr lang="en-US" sz="2800" dirty="0"/>
              <a:t>Purifying </a:t>
            </a:r>
            <a:r>
              <a:rPr lang="en-US" sz="2800" dirty="0" smtClean="0"/>
              <a:t>tablets</a:t>
            </a:r>
            <a:endParaRPr lang="en-US" sz="2800" dirty="0"/>
          </a:p>
          <a:p>
            <a:r>
              <a:rPr lang="en-US" sz="2800" dirty="0"/>
              <a:t>Iodine</a:t>
            </a:r>
          </a:p>
          <a:p>
            <a:r>
              <a:rPr lang="en-US" sz="2800" dirty="0"/>
              <a:t>Filtration </a:t>
            </a:r>
            <a:r>
              <a:rPr lang="en-US" sz="2800" dirty="0" smtClean="0"/>
              <a:t>systems</a:t>
            </a:r>
            <a:endParaRPr lang="en-US" sz="2800" dirty="0"/>
          </a:p>
          <a:p>
            <a:endParaRPr lang="en-US" dirty="0"/>
          </a:p>
          <a:p>
            <a:pPr marL="0" indent="0">
              <a:buNone/>
            </a:pPr>
            <a:endParaRPr lang="en-US" dirty="0"/>
          </a:p>
        </p:txBody>
      </p:sp>
      <p:sp>
        <p:nvSpPr>
          <p:cNvPr id="4" name="Rectangle 3"/>
          <p:cNvSpPr/>
          <p:nvPr/>
        </p:nvSpPr>
        <p:spPr>
          <a:xfrm>
            <a:off x="6704079" y="4800600"/>
            <a:ext cx="1068321" cy="246221"/>
          </a:xfrm>
          <a:prstGeom prst="rect">
            <a:avLst/>
          </a:prstGeom>
        </p:spPr>
        <p:txBody>
          <a:bodyPr wrap="none">
            <a:spAutoFit/>
          </a:bodyPr>
          <a:lstStyle/>
          <a:p>
            <a:r>
              <a:rPr lang="en-US" sz="1000" dirty="0"/>
              <a:t>Flickr: Jaroburn</a:t>
            </a:r>
          </a:p>
        </p:txBody>
      </p:sp>
    </p:spTree>
    <p:extLst>
      <p:ext uri="{BB962C8B-B14F-4D97-AF65-F5344CB8AC3E}">
        <p14:creationId xmlns:p14="http://schemas.microsoft.com/office/powerpoint/2010/main" val="4249402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824" t="25490"/>
          <a:stretch/>
        </p:blipFill>
        <p:spPr>
          <a:xfrm>
            <a:off x="4996536" y="3810000"/>
            <a:ext cx="3854115" cy="2438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533400"/>
            <a:ext cx="3764227" cy="2835662"/>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533400"/>
            <a:ext cx="4264834" cy="2835661"/>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3733800"/>
            <a:ext cx="4246970" cy="2514600"/>
          </a:xfrm>
          <a:prstGeom prst="rect">
            <a:avLst/>
          </a:prstGeom>
        </p:spPr>
      </p:pic>
      <p:sp>
        <p:nvSpPr>
          <p:cNvPr id="6" name="TextBox 5"/>
          <p:cNvSpPr txBox="1"/>
          <p:nvPr/>
        </p:nvSpPr>
        <p:spPr>
          <a:xfrm>
            <a:off x="4176366" y="6248400"/>
            <a:ext cx="548034" cy="246221"/>
          </a:xfrm>
          <a:prstGeom prst="rect">
            <a:avLst/>
          </a:prstGeom>
          <a:noFill/>
        </p:spPr>
        <p:txBody>
          <a:bodyPr wrap="none" rtlCol="0">
            <a:spAutoFit/>
          </a:bodyPr>
          <a:lstStyle/>
          <a:p>
            <a:r>
              <a:rPr lang="en-US" sz="1000" dirty="0"/>
              <a:t>NDSU</a:t>
            </a:r>
          </a:p>
        </p:txBody>
      </p:sp>
      <p:sp>
        <p:nvSpPr>
          <p:cNvPr id="7" name="TextBox 6"/>
          <p:cNvSpPr txBox="1"/>
          <p:nvPr/>
        </p:nvSpPr>
        <p:spPr>
          <a:xfrm>
            <a:off x="8367366" y="6248400"/>
            <a:ext cx="548034" cy="246221"/>
          </a:xfrm>
          <a:prstGeom prst="rect">
            <a:avLst/>
          </a:prstGeom>
          <a:noFill/>
        </p:spPr>
        <p:txBody>
          <a:bodyPr wrap="none" rtlCol="0">
            <a:spAutoFit/>
          </a:bodyPr>
          <a:lstStyle/>
          <a:p>
            <a:r>
              <a:rPr lang="en-US" sz="1000" dirty="0"/>
              <a:t>NDSU</a:t>
            </a:r>
          </a:p>
        </p:txBody>
      </p:sp>
      <p:sp>
        <p:nvSpPr>
          <p:cNvPr id="8" name="TextBox 7"/>
          <p:cNvSpPr txBox="1"/>
          <p:nvPr/>
        </p:nvSpPr>
        <p:spPr>
          <a:xfrm>
            <a:off x="4191000" y="3352800"/>
            <a:ext cx="530915" cy="246221"/>
          </a:xfrm>
          <a:prstGeom prst="rect">
            <a:avLst/>
          </a:prstGeom>
          <a:noFill/>
        </p:spPr>
        <p:txBody>
          <a:bodyPr wrap="none" rtlCol="0">
            <a:spAutoFit/>
          </a:bodyPr>
          <a:lstStyle/>
          <a:p>
            <a:r>
              <a:rPr lang="en-US" sz="1000" dirty="0"/>
              <a:t>NSSL</a:t>
            </a:r>
          </a:p>
        </p:txBody>
      </p:sp>
      <p:sp>
        <p:nvSpPr>
          <p:cNvPr id="9" name="TextBox 8"/>
          <p:cNvSpPr txBox="1"/>
          <p:nvPr/>
        </p:nvSpPr>
        <p:spPr>
          <a:xfrm>
            <a:off x="7924800" y="3352800"/>
            <a:ext cx="1142999" cy="246221"/>
          </a:xfrm>
          <a:prstGeom prst="rect">
            <a:avLst/>
          </a:prstGeom>
          <a:noFill/>
        </p:spPr>
        <p:txBody>
          <a:bodyPr wrap="square" rtlCol="0">
            <a:spAutoFit/>
          </a:bodyPr>
          <a:lstStyle/>
          <a:p>
            <a:r>
              <a:rPr lang="en-US" sz="1000" dirty="0"/>
              <a:t>Flickr: Ktinsd</a:t>
            </a:r>
          </a:p>
        </p:txBody>
      </p:sp>
    </p:spTree>
    <p:extLst>
      <p:ext uri="{BB962C8B-B14F-4D97-AF65-F5344CB8AC3E}">
        <p14:creationId xmlns:p14="http://schemas.microsoft.com/office/powerpoint/2010/main" val="3850417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Food: Keeping it Safe</a:t>
            </a:r>
          </a:p>
        </p:txBody>
      </p:sp>
      <p:sp>
        <p:nvSpPr>
          <p:cNvPr id="3" name="Content Placeholder 2"/>
          <p:cNvSpPr>
            <a:spLocks noGrp="1"/>
          </p:cNvSpPr>
          <p:nvPr>
            <p:ph sz="half" idx="1"/>
          </p:nvPr>
        </p:nvSpPr>
        <p:spPr>
          <a:xfrm>
            <a:off x="457200" y="1524000"/>
            <a:ext cx="4495800" cy="4572000"/>
          </a:xfrm>
        </p:spPr>
        <p:txBody>
          <a:bodyPr>
            <a:normAutofit/>
          </a:bodyPr>
          <a:lstStyle/>
          <a:p>
            <a:r>
              <a:rPr lang="en-US" sz="2800" dirty="0"/>
              <a:t>Limit opening  </a:t>
            </a:r>
          </a:p>
          <a:p>
            <a:r>
              <a:rPr lang="en-US" sz="2800" dirty="0"/>
              <a:t>Load freezers from bottom</a:t>
            </a:r>
          </a:p>
          <a:p>
            <a:r>
              <a:rPr lang="en-US" sz="2800" dirty="0"/>
              <a:t>Foods thaw at different rates</a:t>
            </a:r>
          </a:p>
          <a:p>
            <a:r>
              <a:rPr lang="en-US" sz="2800" dirty="0"/>
              <a:t>Safe if ice crystals</a:t>
            </a:r>
          </a:p>
          <a:p>
            <a:r>
              <a:rPr lang="en-US" sz="2800" dirty="0"/>
              <a:t>If food has been at </a:t>
            </a:r>
            <a:r>
              <a:rPr lang="en-US" sz="2800" dirty="0" smtClean="0"/>
              <a:t>40°F </a:t>
            </a:r>
            <a:r>
              <a:rPr lang="en-US" sz="2800" dirty="0"/>
              <a:t>or higher for 2 hours or longer, throw it out</a:t>
            </a:r>
          </a:p>
        </p:txBody>
      </p:sp>
      <p:pic>
        <p:nvPicPr>
          <p:cNvPr id="5"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tretch/>
        </p:blipFill>
        <p:spPr>
          <a:xfrm>
            <a:off x="5257800" y="1752600"/>
            <a:ext cx="3275239" cy="4365625"/>
          </a:xfrm>
        </p:spPr>
      </p:pic>
      <p:sp>
        <p:nvSpPr>
          <p:cNvPr id="6" name="TextBox 5"/>
          <p:cNvSpPr txBox="1"/>
          <p:nvPr/>
        </p:nvSpPr>
        <p:spPr>
          <a:xfrm>
            <a:off x="7605197" y="6096000"/>
            <a:ext cx="1005403" cy="246221"/>
          </a:xfrm>
          <a:prstGeom prst="rect">
            <a:avLst/>
          </a:prstGeom>
          <a:noFill/>
        </p:spPr>
        <p:txBody>
          <a:bodyPr wrap="none" rtlCol="0">
            <a:spAutoFit/>
          </a:bodyPr>
          <a:lstStyle/>
          <a:p>
            <a:r>
              <a:rPr lang="en-US" sz="1000" dirty="0"/>
              <a:t>Flickr: mcav0y</a:t>
            </a:r>
          </a:p>
        </p:txBody>
      </p:sp>
    </p:spTree>
    <p:extLst>
      <p:ext uri="{BB962C8B-B14F-4D97-AF65-F5344CB8AC3E}">
        <p14:creationId xmlns:p14="http://schemas.microsoft.com/office/powerpoint/2010/main" val="318370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0622955_c0cff916a6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1" y="1773220"/>
            <a:ext cx="2971800" cy="4475180"/>
          </a:xfrm>
          <a:prstGeom prst="rect">
            <a:avLst/>
          </a:prstGeom>
        </p:spPr>
      </p:pic>
      <p:sp>
        <p:nvSpPr>
          <p:cNvPr id="2" name="Title 1"/>
          <p:cNvSpPr>
            <a:spLocks noGrp="1"/>
          </p:cNvSpPr>
          <p:nvPr>
            <p:ph type="title"/>
          </p:nvPr>
        </p:nvSpPr>
        <p:spPr/>
        <p:txBody>
          <a:bodyPr>
            <a:normAutofit/>
          </a:bodyPr>
          <a:lstStyle/>
          <a:p>
            <a:r>
              <a:rPr lang="en-US" sz="4400" dirty="0"/>
              <a:t>Food: Is it Safe? </a:t>
            </a:r>
          </a:p>
        </p:txBody>
      </p:sp>
      <p:sp>
        <p:nvSpPr>
          <p:cNvPr id="3" name="Content Placeholder 2"/>
          <p:cNvSpPr>
            <a:spLocks noGrp="1"/>
          </p:cNvSpPr>
          <p:nvPr>
            <p:ph sz="half" idx="1"/>
          </p:nvPr>
        </p:nvSpPr>
        <p:spPr>
          <a:xfrm>
            <a:off x="685800" y="1676400"/>
            <a:ext cx="3611880" cy="4449763"/>
          </a:xfrm>
        </p:spPr>
        <p:txBody>
          <a:bodyPr>
            <a:noAutofit/>
          </a:bodyPr>
          <a:lstStyle/>
          <a:p>
            <a:r>
              <a:rPr lang="en-US" sz="2800" dirty="0"/>
              <a:t>Do not taste food to determine safety</a:t>
            </a:r>
          </a:p>
          <a:p>
            <a:r>
              <a:rPr lang="en-US" sz="2800" dirty="0"/>
              <a:t>Toss if it looks, smells or feels odd</a:t>
            </a:r>
          </a:p>
          <a:p>
            <a:r>
              <a:rPr lang="en-US" sz="2800" dirty="0"/>
              <a:t>Toss if damaged</a:t>
            </a:r>
          </a:p>
          <a:p>
            <a:r>
              <a:rPr lang="en-US" sz="2800" dirty="0">
                <a:hlinkClick r:id="rId4"/>
              </a:rPr>
              <a:t>www.foodsafety.gov</a:t>
            </a:r>
            <a:endParaRPr lang="en-US" sz="2800" dirty="0"/>
          </a:p>
          <a:p>
            <a:pPr marL="0" indent="0" algn="ctr">
              <a:buNone/>
            </a:pPr>
            <a:r>
              <a:rPr lang="en-US" sz="2800" i="1" dirty="0"/>
              <a:t>If in doubt; throw it out</a:t>
            </a:r>
          </a:p>
        </p:txBody>
      </p:sp>
      <p:sp>
        <p:nvSpPr>
          <p:cNvPr id="5" name="Rectangle 4"/>
          <p:cNvSpPr/>
          <p:nvPr/>
        </p:nvSpPr>
        <p:spPr>
          <a:xfrm>
            <a:off x="7543800" y="6230779"/>
            <a:ext cx="1274708" cy="246221"/>
          </a:xfrm>
          <a:prstGeom prst="rect">
            <a:avLst/>
          </a:prstGeom>
        </p:spPr>
        <p:txBody>
          <a:bodyPr wrap="none">
            <a:spAutoFit/>
          </a:bodyPr>
          <a:lstStyle/>
          <a:p>
            <a:pPr eaLnBrk="0" hangingPunct="0">
              <a:spcBef>
                <a:spcPct val="30000"/>
              </a:spcBef>
              <a:defRPr/>
            </a:pPr>
            <a:r>
              <a:rPr lang="en-US" sz="1000" b="1" dirty="0"/>
              <a:t>Flickr: stu_spivak</a:t>
            </a:r>
          </a:p>
        </p:txBody>
      </p:sp>
    </p:spTree>
    <p:extLst>
      <p:ext uri="{BB962C8B-B14F-4D97-AF65-F5344CB8AC3E}">
        <p14:creationId xmlns:p14="http://schemas.microsoft.com/office/powerpoint/2010/main" val="1791567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Food: Preparation</a:t>
            </a:r>
          </a:p>
        </p:txBody>
      </p:sp>
      <p:sp>
        <p:nvSpPr>
          <p:cNvPr id="3" name="Content Placeholder 2"/>
          <p:cNvSpPr>
            <a:spLocks noGrp="1"/>
          </p:cNvSpPr>
          <p:nvPr>
            <p:ph sz="half" idx="1"/>
          </p:nvPr>
        </p:nvSpPr>
        <p:spPr>
          <a:xfrm>
            <a:off x="685800" y="1760538"/>
            <a:ext cx="3962400" cy="4487862"/>
          </a:xfrm>
        </p:spPr>
        <p:txBody>
          <a:bodyPr>
            <a:normAutofit lnSpcReduction="10000"/>
          </a:bodyPr>
          <a:lstStyle/>
          <a:p>
            <a:r>
              <a:rPr lang="en-US" sz="2800" dirty="0"/>
              <a:t>Clean with warm, soapy water </a:t>
            </a:r>
          </a:p>
          <a:p>
            <a:r>
              <a:rPr lang="en-US" sz="2800" dirty="0"/>
              <a:t>Then sanitize:</a:t>
            </a:r>
          </a:p>
          <a:p>
            <a:pPr lvl="1"/>
            <a:r>
              <a:rPr lang="en-US" sz="2800" dirty="0"/>
              <a:t>Spray with 1 teaspoon bleach per 1 quart warm water</a:t>
            </a:r>
          </a:p>
          <a:p>
            <a:pPr lvl="1"/>
            <a:r>
              <a:rPr lang="en-US" sz="2800" dirty="0"/>
              <a:t>Immerse in 1 tablespoon bleach per gallon warm water</a:t>
            </a:r>
          </a:p>
          <a:p>
            <a:endParaRPr lang="en-US" dirty="0"/>
          </a:p>
        </p:txBody>
      </p:sp>
      <p:sp>
        <p:nvSpPr>
          <p:cNvPr id="5" name="Rectangle 4"/>
          <p:cNvSpPr/>
          <p:nvPr/>
        </p:nvSpPr>
        <p:spPr>
          <a:xfrm>
            <a:off x="6787547" y="6084579"/>
            <a:ext cx="548034" cy="246221"/>
          </a:xfrm>
          <a:prstGeom prst="rect">
            <a:avLst/>
          </a:prstGeom>
        </p:spPr>
        <p:txBody>
          <a:bodyPr wrap="none">
            <a:spAutoFit/>
          </a:bodyPr>
          <a:lstStyle/>
          <a:p>
            <a:pPr eaLnBrk="0" hangingPunct="0">
              <a:spcBef>
                <a:spcPct val="30000"/>
              </a:spcBef>
              <a:defRPr/>
            </a:pPr>
            <a:r>
              <a:rPr lang="en-US" sz="1000" dirty="0">
                <a:solidFill>
                  <a:schemeClr val="tx2"/>
                </a:solidFill>
              </a:rPr>
              <a:t>NDSU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1784" y="1662584"/>
            <a:ext cx="2493797" cy="4433416"/>
          </a:xfrm>
          <a:prstGeom prst="rect">
            <a:avLst/>
          </a:prstGeom>
        </p:spPr>
      </p:pic>
    </p:spTree>
    <p:extLst>
      <p:ext uri="{BB962C8B-B14F-4D97-AF65-F5344CB8AC3E}">
        <p14:creationId xmlns:p14="http://schemas.microsoft.com/office/powerpoint/2010/main" val="521847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Food: Cooking Without Power</a:t>
            </a:r>
          </a:p>
        </p:txBody>
      </p:sp>
      <p:sp>
        <p:nvSpPr>
          <p:cNvPr id="3" name="Content Placeholder 2"/>
          <p:cNvSpPr>
            <a:spLocks noGrp="1"/>
          </p:cNvSpPr>
          <p:nvPr>
            <p:ph sz="half" idx="1"/>
          </p:nvPr>
        </p:nvSpPr>
        <p:spPr>
          <a:xfrm>
            <a:off x="685800" y="1760538"/>
            <a:ext cx="2771140" cy="4365625"/>
          </a:xfrm>
        </p:spPr>
        <p:txBody>
          <a:bodyPr/>
          <a:lstStyle/>
          <a:p>
            <a:pPr marL="0" indent="0">
              <a:buNone/>
            </a:pPr>
            <a:endParaRPr lang="en-US" sz="3200" i="1" dirty="0"/>
          </a:p>
          <a:p>
            <a:pPr marL="0" indent="0">
              <a:buNone/>
            </a:pPr>
            <a:r>
              <a:rPr lang="en-US" sz="3600" i="1" dirty="0"/>
              <a:t>No Power? </a:t>
            </a:r>
          </a:p>
          <a:p>
            <a:pPr marL="0" indent="0">
              <a:buNone/>
            </a:pPr>
            <a:r>
              <a:rPr lang="en-US" sz="3600" i="1" dirty="0"/>
              <a:t>No Problem!</a:t>
            </a:r>
          </a:p>
        </p:txBody>
      </p:sp>
      <p:pic>
        <p:nvPicPr>
          <p:cNvPr id="5" name="Picture 4" descr="4023442474_462ed27ac4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6940" y="2104978"/>
            <a:ext cx="4470400" cy="3352800"/>
          </a:xfrm>
          <a:prstGeom prst="rect">
            <a:avLst/>
          </a:prstGeom>
        </p:spPr>
      </p:pic>
      <p:sp>
        <p:nvSpPr>
          <p:cNvPr id="6" name="Rectangle 5"/>
          <p:cNvSpPr/>
          <p:nvPr/>
        </p:nvSpPr>
        <p:spPr>
          <a:xfrm>
            <a:off x="6323892" y="5472699"/>
            <a:ext cx="2040420" cy="246221"/>
          </a:xfrm>
          <a:prstGeom prst="rect">
            <a:avLst/>
          </a:prstGeom>
        </p:spPr>
        <p:txBody>
          <a:bodyPr wrap="square">
            <a:spAutoFit/>
          </a:bodyPr>
          <a:lstStyle/>
          <a:p>
            <a:r>
              <a:rPr lang="en-US" sz="1000" dirty="0"/>
              <a:t>Flickr: Senorhorst Jahnsen </a:t>
            </a:r>
          </a:p>
        </p:txBody>
      </p:sp>
    </p:spTree>
    <p:extLst>
      <p:ext uri="{BB962C8B-B14F-4D97-AF65-F5344CB8AC3E}">
        <p14:creationId xmlns:p14="http://schemas.microsoft.com/office/powerpoint/2010/main" val="1936619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a:noAutofit/>
          </a:bodyPr>
          <a:lstStyle/>
          <a:p>
            <a:r>
              <a:rPr lang="en-US" sz="4400" dirty="0"/>
              <a:t>Food: Alternative Cooking Methods</a:t>
            </a:r>
          </a:p>
        </p:txBody>
      </p:sp>
      <p:sp>
        <p:nvSpPr>
          <p:cNvPr id="3" name="Content Placeholder 2"/>
          <p:cNvSpPr>
            <a:spLocks noGrp="1"/>
          </p:cNvSpPr>
          <p:nvPr>
            <p:ph sz="half" idx="1"/>
          </p:nvPr>
        </p:nvSpPr>
        <p:spPr>
          <a:xfrm>
            <a:off x="685800" y="2209800"/>
            <a:ext cx="3611880" cy="4365625"/>
          </a:xfrm>
        </p:spPr>
        <p:txBody>
          <a:bodyPr>
            <a:normAutofit/>
          </a:bodyPr>
          <a:lstStyle/>
          <a:p>
            <a:r>
              <a:rPr lang="en-US" sz="2800" dirty="0"/>
              <a:t>Gas range</a:t>
            </a:r>
          </a:p>
          <a:p>
            <a:r>
              <a:rPr lang="en-US" sz="2800" dirty="0" smtClean="0"/>
              <a:t>Wood-burning </a:t>
            </a:r>
            <a:r>
              <a:rPr lang="en-US" sz="2800" dirty="0"/>
              <a:t>stove</a:t>
            </a:r>
          </a:p>
          <a:p>
            <a:r>
              <a:rPr lang="en-US" sz="2800" dirty="0"/>
              <a:t>Fireplace</a:t>
            </a:r>
          </a:p>
        </p:txBody>
      </p:sp>
      <p:pic>
        <p:nvPicPr>
          <p:cNvPr id="5" name="Picture 4" descr="7541231178_2bc5a61a0e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4810" y="2209800"/>
            <a:ext cx="4360432" cy="2895600"/>
          </a:xfrm>
          <a:prstGeom prst="rect">
            <a:avLst/>
          </a:prstGeom>
        </p:spPr>
      </p:pic>
      <p:sp>
        <p:nvSpPr>
          <p:cNvPr id="6" name="Rectangle 5"/>
          <p:cNvSpPr/>
          <p:nvPr/>
        </p:nvSpPr>
        <p:spPr>
          <a:xfrm>
            <a:off x="7230127" y="5105400"/>
            <a:ext cx="1225115" cy="246221"/>
          </a:xfrm>
          <a:prstGeom prst="rect">
            <a:avLst/>
          </a:prstGeom>
        </p:spPr>
        <p:txBody>
          <a:bodyPr wrap="none">
            <a:spAutoFit/>
          </a:bodyPr>
          <a:lstStyle/>
          <a:p>
            <a:pPr eaLnBrk="0" hangingPunct="0">
              <a:spcBef>
                <a:spcPct val="30000"/>
              </a:spcBef>
              <a:defRPr/>
            </a:pPr>
            <a:r>
              <a:rPr lang="en-US" sz="1000" b="1" dirty="0"/>
              <a:t>Flickr: D Coetzee</a:t>
            </a:r>
          </a:p>
        </p:txBody>
      </p:sp>
    </p:spTree>
    <p:extLst>
      <p:ext uri="{BB962C8B-B14F-4D97-AF65-F5344CB8AC3E}">
        <p14:creationId xmlns:p14="http://schemas.microsoft.com/office/powerpoint/2010/main" val="2027876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a:normAutofit/>
          </a:bodyPr>
          <a:lstStyle/>
          <a:p>
            <a:r>
              <a:rPr lang="en-US" sz="4400" dirty="0"/>
              <a:t>Food: Alternative Cooking Methods</a:t>
            </a:r>
          </a:p>
        </p:txBody>
      </p:sp>
      <p:sp>
        <p:nvSpPr>
          <p:cNvPr id="3" name="Content Placeholder 2"/>
          <p:cNvSpPr>
            <a:spLocks noGrp="1"/>
          </p:cNvSpPr>
          <p:nvPr>
            <p:ph sz="half" idx="1"/>
          </p:nvPr>
        </p:nvSpPr>
        <p:spPr>
          <a:xfrm>
            <a:off x="685800" y="1905000"/>
            <a:ext cx="3611880" cy="4365625"/>
          </a:xfrm>
        </p:spPr>
        <p:txBody>
          <a:bodyPr/>
          <a:lstStyle/>
          <a:p>
            <a:r>
              <a:rPr lang="en-US" sz="2800" dirty="0"/>
              <a:t>Canned heat</a:t>
            </a:r>
          </a:p>
          <a:p>
            <a:r>
              <a:rPr lang="en-US" sz="2800" dirty="0"/>
              <a:t>Biomass, debris, hobo, can stove</a:t>
            </a:r>
          </a:p>
          <a:p>
            <a:r>
              <a:rPr lang="en-US" sz="2800" dirty="0"/>
              <a:t>Solar ovens</a:t>
            </a:r>
          </a:p>
          <a:p>
            <a:endParaRPr lang="en-US" dirty="0"/>
          </a:p>
        </p:txBody>
      </p:sp>
      <p:pic>
        <p:nvPicPr>
          <p:cNvPr id="8194" name="Picture 2" descr="C:\Users\shawna.manning\Desktop\New Photos\solar ov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8365" y="1899991"/>
            <a:ext cx="4968706" cy="33070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7160245" y="5207071"/>
            <a:ext cx="1364476" cy="246221"/>
          </a:xfrm>
          <a:prstGeom prst="rect">
            <a:avLst/>
          </a:prstGeom>
        </p:spPr>
        <p:txBody>
          <a:bodyPr wrap="none">
            <a:spAutoFit/>
          </a:bodyPr>
          <a:lstStyle/>
          <a:p>
            <a:pPr eaLnBrk="0" hangingPunct="0">
              <a:spcBef>
                <a:spcPct val="30000"/>
              </a:spcBef>
              <a:defRPr/>
            </a:pPr>
            <a:r>
              <a:rPr lang="en-US" sz="1000" b="1" dirty="0"/>
              <a:t>Flickr: Abri le Roux</a:t>
            </a:r>
          </a:p>
        </p:txBody>
      </p:sp>
    </p:spTree>
    <p:extLst>
      <p:ext uri="{BB962C8B-B14F-4D97-AF65-F5344CB8AC3E}">
        <p14:creationId xmlns:p14="http://schemas.microsoft.com/office/powerpoint/2010/main" val="422959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899218608_ca80b66f3b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9813" y="2286000"/>
            <a:ext cx="4876800" cy="3657600"/>
          </a:xfrm>
          <a:prstGeom prst="rect">
            <a:avLst/>
          </a:prstGeom>
        </p:spPr>
      </p:pic>
      <p:sp>
        <p:nvSpPr>
          <p:cNvPr id="2" name="Title 1"/>
          <p:cNvSpPr>
            <a:spLocks noGrp="1"/>
          </p:cNvSpPr>
          <p:nvPr>
            <p:ph type="title"/>
          </p:nvPr>
        </p:nvSpPr>
        <p:spPr/>
        <p:txBody>
          <a:bodyPr>
            <a:normAutofit/>
          </a:bodyPr>
          <a:lstStyle/>
          <a:p>
            <a:r>
              <a:rPr lang="en-US" sz="4400" dirty="0"/>
              <a:t>Food: Cooking Outdoors</a:t>
            </a:r>
          </a:p>
        </p:txBody>
      </p:sp>
      <p:sp>
        <p:nvSpPr>
          <p:cNvPr id="3" name="Content Placeholder 2"/>
          <p:cNvSpPr>
            <a:spLocks noGrp="1"/>
          </p:cNvSpPr>
          <p:nvPr>
            <p:ph sz="half" idx="1"/>
          </p:nvPr>
        </p:nvSpPr>
        <p:spPr>
          <a:xfrm>
            <a:off x="685800" y="2133601"/>
            <a:ext cx="2782229" cy="3074020"/>
          </a:xfrm>
        </p:spPr>
        <p:txBody>
          <a:bodyPr>
            <a:normAutofit/>
          </a:bodyPr>
          <a:lstStyle/>
          <a:p>
            <a:r>
              <a:rPr lang="en-US" sz="2800" dirty="0"/>
              <a:t>Charcoal grills</a:t>
            </a:r>
          </a:p>
          <a:p>
            <a:r>
              <a:rPr lang="en-US" sz="2800" dirty="0"/>
              <a:t>Gas grills</a:t>
            </a:r>
          </a:p>
          <a:p>
            <a:r>
              <a:rPr lang="en-US" sz="2800" dirty="0"/>
              <a:t>Fire pits</a:t>
            </a:r>
          </a:p>
          <a:p>
            <a:r>
              <a:rPr lang="en-US" sz="2800" dirty="0"/>
              <a:t>Camp stoves</a:t>
            </a:r>
          </a:p>
        </p:txBody>
      </p:sp>
      <p:sp>
        <p:nvSpPr>
          <p:cNvPr id="5" name="Rectangle 4"/>
          <p:cNvSpPr/>
          <p:nvPr/>
        </p:nvSpPr>
        <p:spPr>
          <a:xfrm>
            <a:off x="7160365" y="5972889"/>
            <a:ext cx="1296248" cy="246221"/>
          </a:xfrm>
          <a:prstGeom prst="rect">
            <a:avLst/>
          </a:prstGeom>
        </p:spPr>
        <p:txBody>
          <a:bodyPr wrap="none">
            <a:spAutoFit/>
          </a:bodyPr>
          <a:lstStyle/>
          <a:p>
            <a:pPr eaLnBrk="0" hangingPunct="0">
              <a:spcBef>
                <a:spcPct val="30000"/>
              </a:spcBef>
              <a:defRPr/>
            </a:pPr>
            <a:r>
              <a:rPr lang="en-US" sz="1000" b="1" dirty="0"/>
              <a:t>Flickr: lburiedpaul</a:t>
            </a:r>
          </a:p>
        </p:txBody>
      </p:sp>
    </p:spTree>
    <p:extLst>
      <p:ext uri="{BB962C8B-B14F-4D97-AF65-F5344CB8AC3E}">
        <p14:creationId xmlns:p14="http://schemas.microsoft.com/office/powerpoint/2010/main" val="204883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Food: Saving Fuel   </a:t>
            </a:r>
          </a:p>
        </p:txBody>
      </p:sp>
      <p:sp>
        <p:nvSpPr>
          <p:cNvPr id="3" name="Content Placeholder 2"/>
          <p:cNvSpPr>
            <a:spLocks noGrp="1"/>
          </p:cNvSpPr>
          <p:nvPr>
            <p:ph sz="half" idx="1"/>
          </p:nvPr>
        </p:nvSpPr>
        <p:spPr>
          <a:xfrm>
            <a:off x="685800" y="1714544"/>
            <a:ext cx="4191000" cy="2050093"/>
          </a:xfrm>
        </p:spPr>
        <p:txBody>
          <a:bodyPr/>
          <a:lstStyle/>
          <a:p>
            <a:r>
              <a:rPr lang="en-US" sz="2800" dirty="0"/>
              <a:t>Cooking  in a Thermos</a:t>
            </a:r>
          </a:p>
          <a:p>
            <a:r>
              <a:rPr lang="en-US" sz="2800" dirty="0"/>
              <a:t>Insulated </a:t>
            </a:r>
            <a:r>
              <a:rPr lang="en-US" sz="2800" dirty="0" smtClean="0"/>
              <a:t>or Thermal Cooking </a:t>
            </a:r>
            <a:endParaRPr lang="en-US" sz="2800"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910012" y="2619715"/>
            <a:ext cx="4419600" cy="2486025"/>
          </a:xfrm>
          <a:prstGeom prst="rect">
            <a:avLst/>
          </a:prstGeom>
        </p:spPr>
      </p:pic>
      <p:sp>
        <p:nvSpPr>
          <p:cNvPr id="6" name="Rectangle 5"/>
          <p:cNvSpPr/>
          <p:nvPr/>
        </p:nvSpPr>
        <p:spPr>
          <a:xfrm>
            <a:off x="6890711" y="6072527"/>
            <a:ext cx="583814" cy="246221"/>
          </a:xfrm>
          <a:prstGeom prst="rect">
            <a:avLst/>
          </a:prstGeom>
        </p:spPr>
        <p:txBody>
          <a:bodyPr wrap="none">
            <a:spAutoFit/>
          </a:bodyPr>
          <a:lstStyle/>
          <a:p>
            <a:r>
              <a:rPr lang="en-US" sz="1000" dirty="0" smtClean="0"/>
              <a:t> NDSU</a:t>
            </a:r>
            <a:endParaRPr lang="en-US" sz="1000" dirty="0"/>
          </a:p>
        </p:txBody>
      </p:sp>
      <p:pic>
        <p:nvPicPr>
          <p:cNvPr id="5" name="Picture 4"/>
          <p:cNvPicPr>
            <a:picLocks noChangeAspect="1"/>
          </p:cNvPicPr>
          <p:nvPr/>
        </p:nvPicPr>
        <p:blipFill>
          <a:blip r:embed="rId4"/>
          <a:stretch>
            <a:fillRect/>
          </a:stretch>
        </p:blipFill>
        <p:spPr>
          <a:xfrm>
            <a:off x="795670" y="3326226"/>
            <a:ext cx="3857729" cy="2746301"/>
          </a:xfrm>
          <a:prstGeom prst="rect">
            <a:avLst/>
          </a:prstGeom>
        </p:spPr>
      </p:pic>
      <p:sp>
        <p:nvSpPr>
          <p:cNvPr id="7" name="Rectangle 6"/>
          <p:cNvSpPr/>
          <p:nvPr/>
        </p:nvSpPr>
        <p:spPr>
          <a:xfrm>
            <a:off x="3629852" y="6072527"/>
            <a:ext cx="1135247" cy="246221"/>
          </a:xfrm>
          <a:prstGeom prst="rect">
            <a:avLst/>
          </a:prstGeom>
        </p:spPr>
        <p:txBody>
          <a:bodyPr wrap="none">
            <a:spAutoFit/>
          </a:bodyPr>
          <a:lstStyle/>
          <a:p>
            <a:r>
              <a:rPr lang="en-US" sz="1000" dirty="0"/>
              <a:t>Christine Jensen</a:t>
            </a:r>
          </a:p>
        </p:txBody>
      </p:sp>
    </p:spTree>
    <p:extLst>
      <p:ext uri="{BB962C8B-B14F-4D97-AF65-F5344CB8AC3E}">
        <p14:creationId xmlns:p14="http://schemas.microsoft.com/office/powerpoint/2010/main" val="2630495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Food: Don’t Cook at All</a:t>
            </a:r>
          </a:p>
        </p:txBody>
      </p:sp>
      <p:sp>
        <p:nvSpPr>
          <p:cNvPr id="3" name="Content Placeholder 2"/>
          <p:cNvSpPr>
            <a:spLocks noGrp="1"/>
          </p:cNvSpPr>
          <p:nvPr>
            <p:ph sz="half" idx="1"/>
          </p:nvPr>
        </p:nvSpPr>
        <p:spPr>
          <a:xfrm>
            <a:off x="685800" y="1958975"/>
            <a:ext cx="3611880" cy="4365625"/>
          </a:xfrm>
        </p:spPr>
        <p:txBody>
          <a:bodyPr>
            <a:normAutofit/>
          </a:bodyPr>
          <a:lstStyle/>
          <a:p>
            <a:r>
              <a:rPr lang="en-US" sz="2800" dirty="0"/>
              <a:t>Eat refrigerated foods first</a:t>
            </a:r>
            <a:endParaRPr lang="en-US" sz="3200" dirty="0"/>
          </a:p>
          <a:p>
            <a:r>
              <a:rPr lang="en-US" sz="2800" dirty="0"/>
              <a:t>Ready-to-eat foods </a:t>
            </a:r>
            <a:endParaRPr lang="en-US" sz="3200" dirty="0"/>
          </a:p>
          <a:p>
            <a:r>
              <a:rPr lang="en-US" sz="2800" dirty="0"/>
              <a:t>Use paper products</a:t>
            </a:r>
            <a:endParaRPr lang="en-US" sz="3200" dirty="0"/>
          </a:p>
        </p:txBody>
      </p:sp>
      <p:sp>
        <p:nvSpPr>
          <p:cNvPr id="5" name="Rectangle 4"/>
          <p:cNvSpPr/>
          <p:nvPr/>
        </p:nvSpPr>
        <p:spPr>
          <a:xfrm>
            <a:off x="8001000" y="5240179"/>
            <a:ext cx="1600200" cy="246221"/>
          </a:xfrm>
          <a:prstGeom prst="rect">
            <a:avLst/>
          </a:prstGeom>
        </p:spPr>
        <p:txBody>
          <a:bodyPr wrap="square">
            <a:spAutoFit/>
          </a:bodyPr>
          <a:lstStyle/>
          <a:p>
            <a:r>
              <a:rPr lang="en-US" sz="1000" dirty="0"/>
              <a:t>NDSU</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7258" t="1613" r="14516"/>
          <a:stretch/>
        </p:blipFill>
        <p:spPr>
          <a:xfrm>
            <a:off x="4473174" y="1971517"/>
            <a:ext cx="4039394" cy="3276635"/>
          </a:xfrm>
          <a:prstGeom prst="rect">
            <a:avLst/>
          </a:prstGeom>
        </p:spPr>
      </p:pic>
    </p:spTree>
    <p:extLst>
      <p:ext uri="{BB962C8B-B14F-4D97-AF65-F5344CB8AC3E}">
        <p14:creationId xmlns:p14="http://schemas.microsoft.com/office/powerpoint/2010/main" val="2253694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Sanitation: Make A Plan</a:t>
            </a:r>
          </a:p>
        </p:txBody>
      </p:sp>
      <p:sp>
        <p:nvSpPr>
          <p:cNvPr id="3" name="Content Placeholder 2"/>
          <p:cNvSpPr>
            <a:spLocks noGrp="1"/>
          </p:cNvSpPr>
          <p:nvPr>
            <p:ph sz="half" idx="1"/>
          </p:nvPr>
        </p:nvSpPr>
        <p:spPr>
          <a:xfrm>
            <a:off x="685800" y="1905001"/>
            <a:ext cx="3611880" cy="2550886"/>
          </a:xfrm>
        </p:spPr>
        <p:txBody>
          <a:bodyPr/>
          <a:lstStyle/>
          <a:p>
            <a:r>
              <a:rPr lang="en-US" sz="2800" dirty="0"/>
              <a:t>Practice good sanitation </a:t>
            </a:r>
          </a:p>
          <a:p>
            <a:r>
              <a:rPr lang="en-US" sz="2800" dirty="0"/>
              <a:t>Sanitation kit</a:t>
            </a:r>
          </a:p>
          <a:p>
            <a:endParaRPr lang="en-US" dirty="0"/>
          </a:p>
        </p:txBody>
      </p:sp>
      <p:sp>
        <p:nvSpPr>
          <p:cNvPr id="5" name="Rectangle 4"/>
          <p:cNvSpPr/>
          <p:nvPr/>
        </p:nvSpPr>
        <p:spPr>
          <a:xfrm>
            <a:off x="6324480" y="6172201"/>
            <a:ext cx="548034" cy="246221"/>
          </a:xfrm>
          <a:prstGeom prst="rect">
            <a:avLst/>
          </a:prstGeom>
        </p:spPr>
        <p:txBody>
          <a:bodyPr wrap="none">
            <a:spAutoFit/>
          </a:bodyPr>
          <a:lstStyle/>
          <a:p>
            <a:r>
              <a:rPr lang="en-US" sz="1000" dirty="0"/>
              <a:t>NDSU</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594" t="3002" r="13001" b="2553"/>
          <a:stretch/>
        </p:blipFill>
        <p:spPr>
          <a:xfrm rot="5400000">
            <a:off x="3329214" y="2628901"/>
            <a:ext cx="4267199" cy="2819400"/>
          </a:xfrm>
          <a:prstGeom prst="rect">
            <a:avLst/>
          </a:prstGeom>
        </p:spPr>
      </p:pic>
    </p:spTree>
    <p:extLst>
      <p:ext uri="{BB962C8B-B14F-4D97-AF65-F5344CB8AC3E}">
        <p14:creationId xmlns:p14="http://schemas.microsoft.com/office/powerpoint/2010/main" val="2960380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0711375244_5ebf7c4662_z.jpg"/>
          <p:cNvPicPr>
            <a:picLocks noChangeAspect="1"/>
          </p:cNvPicPr>
          <p:nvPr/>
        </p:nvPicPr>
        <p:blipFill rotWithShape="1">
          <a:blip r:embed="rId3">
            <a:extLst>
              <a:ext uri="{28A0092B-C50C-407E-A947-70E740481C1C}">
                <a14:useLocalDpi xmlns:a14="http://schemas.microsoft.com/office/drawing/2010/main" val="0"/>
              </a:ext>
            </a:extLst>
          </a:blip>
          <a:srcRect l="23764" t="2640" r="14846"/>
          <a:stretch/>
        </p:blipFill>
        <p:spPr>
          <a:xfrm>
            <a:off x="5375163" y="1420265"/>
            <a:ext cx="2993571" cy="3560664"/>
          </a:xfrm>
          <a:prstGeom prst="rect">
            <a:avLst/>
          </a:prstGeom>
        </p:spPr>
      </p:pic>
      <p:sp>
        <p:nvSpPr>
          <p:cNvPr id="2" name="Title 1"/>
          <p:cNvSpPr>
            <a:spLocks noGrp="1"/>
          </p:cNvSpPr>
          <p:nvPr>
            <p:ph type="title"/>
          </p:nvPr>
        </p:nvSpPr>
        <p:spPr/>
        <p:txBody>
          <a:bodyPr>
            <a:normAutofit/>
          </a:bodyPr>
          <a:lstStyle/>
          <a:p>
            <a:r>
              <a:rPr lang="en-US" sz="4400" dirty="0"/>
              <a:t>Communications: Checking In </a:t>
            </a:r>
          </a:p>
        </p:txBody>
      </p:sp>
      <p:sp>
        <p:nvSpPr>
          <p:cNvPr id="3" name="Content Placeholder 2"/>
          <p:cNvSpPr>
            <a:spLocks noGrp="1"/>
          </p:cNvSpPr>
          <p:nvPr>
            <p:ph sz="half" idx="1"/>
          </p:nvPr>
        </p:nvSpPr>
        <p:spPr>
          <a:xfrm>
            <a:off x="685800" y="1295400"/>
            <a:ext cx="4953000" cy="5334000"/>
          </a:xfrm>
        </p:spPr>
        <p:txBody>
          <a:bodyPr>
            <a:noAutofit/>
          </a:bodyPr>
          <a:lstStyle/>
          <a:p>
            <a:pPr>
              <a:lnSpc>
                <a:spcPct val="120000"/>
              </a:lnSpc>
              <a:spcBef>
                <a:spcPts val="600"/>
              </a:spcBef>
            </a:pPr>
            <a:r>
              <a:rPr lang="en-US" sz="2800" dirty="0"/>
              <a:t>Red Cross Safe &amp; Well or Facebook Safety Check </a:t>
            </a:r>
          </a:p>
          <a:p>
            <a:pPr>
              <a:lnSpc>
                <a:spcPct val="120000"/>
              </a:lnSpc>
              <a:spcBef>
                <a:spcPts val="600"/>
              </a:spcBef>
            </a:pPr>
            <a:r>
              <a:rPr lang="en-US" sz="2800" dirty="0"/>
              <a:t>Ham radio</a:t>
            </a:r>
          </a:p>
          <a:p>
            <a:pPr>
              <a:lnSpc>
                <a:spcPct val="120000"/>
              </a:lnSpc>
              <a:spcBef>
                <a:spcPts val="600"/>
              </a:spcBef>
            </a:pPr>
            <a:r>
              <a:rPr lang="en-US" sz="2800" dirty="0"/>
              <a:t>Written notes at a      predesignated place</a:t>
            </a:r>
          </a:p>
          <a:p>
            <a:pPr>
              <a:lnSpc>
                <a:spcPct val="120000"/>
              </a:lnSpc>
              <a:spcBef>
                <a:spcPts val="600"/>
              </a:spcBef>
            </a:pPr>
            <a:r>
              <a:rPr lang="en-US" sz="2800" dirty="0"/>
              <a:t>Local media</a:t>
            </a:r>
          </a:p>
          <a:p>
            <a:pPr>
              <a:lnSpc>
                <a:spcPct val="120000"/>
              </a:lnSpc>
              <a:spcBef>
                <a:spcPts val="600"/>
              </a:spcBef>
            </a:pPr>
            <a:r>
              <a:rPr lang="en-US" sz="2800" dirty="0"/>
              <a:t>NOAA radio</a:t>
            </a:r>
          </a:p>
          <a:p>
            <a:pPr>
              <a:lnSpc>
                <a:spcPct val="120000"/>
              </a:lnSpc>
              <a:spcBef>
                <a:spcPts val="600"/>
              </a:spcBef>
            </a:pPr>
            <a:r>
              <a:rPr lang="en-US" sz="2800" dirty="0"/>
              <a:t>Check on elderly &amp; disabled</a:t>
            </a:r>
          </a:p>
          <a:p>
            <a:pPr>
              <a:lnSpc>
                <a:spcPct val="120000"/>
              </a:lnSpc>
              <a:spcBef>
                <a:spcPts val="600"/>
              </a:spcBef>
            </a:pPr>
            <a:r>
              <a:rPr lang="en-US" sz="2800" dirty="0"/>
              <a:t>Communicate with family</a:t>
            </a:r>
          </a:p>
        </p:txBody>
      </p:sp>
      <p:sp>
        <p:nvSpPr>
          <p:cNvPr id="4" name="Rectangle 3"/>
          <p:cNvSpPr/>
          <p:nvPr/>
        </p:nvSpPr>
        <p:spPr>
          <a:xfrm>
            <a:off x="7181717" y="4992209"/>
            <a:ext cx="1274896" cy="246221"/>
          </a:xfrm>
          <a:prstGeom prst="rect">
            <a:avLst/>
          </a:prstGeom>
        </p:spPr>
        <p:txBody>
          <a:bodyPr wrap="none">
            <a:spAutoFit/>
          </a:bodyPr>
          <a:lstStyle/>
          <a:p>
            <a:r>
              <a:rPr lang="en-US" sz="1000" dirty="0"/>
              <a:t>Flickr: James Case</a:t>
            </a:r>
          </a:p>
        </p:txBody>
      </p:sp>
    </p:spTree>
    <p:extLst>
      <p:ext uri="{BB962C8B-B14F-4D97-AF65-F5344CB8AC3E}">
        <p14:creationId xmlns:p14="http://schemas.microsoft.com/office/powerpoint/2010/main" val="1470540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Sanitation: Waste Disposal</a:t>
            </a:r>
          </a:p>
        </p:txBody>
      </p:sp>
      <p:sp>
        <p:nvSpPr>
          <p:cNvPr id="3" name="Content Placeholder 2"/>
          <p:cNvSpPr>
            <a:spLocks noGrp="1"/>
          </p:cNvSpPr>
          <p:nvPr>
            <p:ph sz="half" idx="1"/>
          </p:nvPr>
        </p:nvSpPr>
        <p:spPr>
          <a:xfrm>
            <a:off x="685800" y="1905000"/>
            <a:ext cx="3611880" cy="4365625"/>
          </a:xfrm>
        </p:spPr>
        <p:txBody>
          <a:bodyPr/>
          <a:lstStyle/>
          <a:p>
            <a:r>
              <a:rPr lang="en-US" sz="2800" dirty="0"/>
              <a:t>Garbage can pile up</a:t>
            </a:r>
          </a:p>
          <a:p>
            <a:r>
              <a:rPr lang="en-US" sz="2800" dirty="0"/>
              <a:t>Have a plan</a:t>
            </a:r>
          </a:p>
          <a:p>
            <a:r>
              <a:rPr lang="en-US" sz="2800" dirty="0"/>
              <a:t>Divide the refuse </a:t>
            </a:r>
          </a:p>
          <a:p>
            <a:pPr lvl="1"/>
            <a:r>
              <a:rPr lang="en-US" sz="2800" dirty="0"/>
              <a:t>Burnable</a:t>
            </a:r>
          </a:p>
          <a:p>
            <a:pPr lvl="1"/>
            <a:r>
              <a:rPr lang="en-US" sz="2800" dirty="0"/>
              <a:t>Compostable</a:t>
            </a:r>
          </a:p>
          <a:p>
            <a:pPr lvl="1"/>
            <a:r>
              <a:rPr lang="en-US" sz="2800" dirty="0"/>
              <a:t>Waste</a:t>
            </a:r>
          </a:p>
          <a:p>
            <a:pPr marL="366713" lvl="1" indent="0">
              <a:buNone/>
            </a:pPr>
            <a:endParaRPr lang="en-US" dirty="0"/>
          </a:p>
        </p:txBody>
      </p:sp>
      <p:pic>
        <p:nvPicPr>
          <p:cNvPr id="18434" name="Picture 2" descr="C:\Users\shawna.manning\Desktop\New Photos\trash p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43200"/>
            <a:ext cx="4474633" cy="33559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7738400" y="6052842"/>
            <a:ext cx="968572" cy="369332"/>
          </a:xfrm>
          <a:prstGeom prst="rect">
            <a:avLst/>
          </a:prstGeom>
        </p:spPr>
        <p:txBody>
          <a:bodyPr wrap="none">
            <a:spAutoFit/>
          </a:bodyPr>
          <a:lstStyle/>
          <a:p>
            <a:r>
              <a:rPr lang="en-US" sz="1000" dirty="0"/>
              <a:t>Flickr:sekihan</a:t>
            </a:r>
            <a:r>
              <a:rPr lang="en-US" dirty="0"/>
              <a:t> </a:t>
            </a:r>
          </a:p>
        </p:txBody>
      </p:sp>
    </p:spTree>
    <p:extLst>
      <p:ext uri="{BB962C8B-B14F-4D97-AF65-F5344CB8AC3E}">
        <p14:creationId xmlns:p14="http://schemas.microsoft.com/office/powerpoint/2010/main" val="1752041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23"/>
            <a:ext cx="9144000" cy="1429871"/>
          </a:xfrm>
        </p:spPr>
        <p:txBody>
          <a:bodyPr>
            <a:normAutofit/>
          </a:bodyPr>
          <a:lstStyle/>
          <a:p>
            <a:r>
              <a:rPr lang="en-US" sz="4400" dirty="0"/>
              <a:t>Sanitation: Human Waste Disposal</a:t>
            </a:r>
          </a:p>
        </p:txBody>
      </p:sp>
      <p:sp>
        <p:nvSpPr>
          <p:cNvPr id="3" name="Content Placeholder 2"/>
          <p:cNvSpPr>
            <a:spLocks noGrp="1"/>
          </p:cNvSpPr>
          <p:nvPr>
            <p:ph sz="half" idx="1"/>
          </p:nvPr>
        </p:nvSpPr>
        <p:spPr>
          <a:xfrm>
            <a:off x="685800" y="1958975"/>
            <a:ext cx="3611880" cy="4365625"/>
          </a:xfrm>
        </p:spPr>
        <p:txBody>
          <a:bodyPr/>
          <a:lstStyle/>
          <a:p>
            <a:r>
              <a:rPr lang="en-US" sz="2800" dirty="0"/>
              <a:t>The home’s toilet</a:t>
            </a:r>
          </a:p>
          <a:p>
            <a:r>
              <a:rPr lang="en-US" sz="2800" dirty="0"/>
              <a:t>Port-a-potties</a:t>
            </a:r>
          </a:p>
          <a:p>
            <a:r>
              <a:rPr lang="en-US" sz="2800" dirty="0"/>
              <a:t>Buckets</a:t>
            </a:r>
          </a:p>
          <a:p>
            <a:r>
              <a:rPr lang="en-US" sz="2800" dirty="0"/>
              <a:t>Sanitation</a:t>
            </a:r>
          </a:p>
          <a:p>
            <a:endParaRPr lang="en-US" dirty="0"/>
          </a:p>
        </p:txBody>
      </p:sp>
      <p:sp>
        <p:nvSpPr>
          <p:cNvPr id="5" name="Rectangle 4"/>
          <p:cNvSpPr/>
          <p:nvPr/>
        </p:nvSpPr>
        <p:spPr>
          <a:xfrm>
            <a:off x="5791200" y="6030946"/>
            <a:ext cx="1515221" cy="400110"/>
          </a:xfrm>
          <a:prstGeom prst="rect">
            <a:avLst/>
          </a:prstGeom>
        </p:spPr>
        <p:txBody>
          <a:bodyPr wrap="none">
            <a:spAutoFit/>
          </a:bodyPr>
          <a:lstStyle/>
          <a:p>
            <a:r>
              <a:rPr lang="en-US" sz="1000" dirty="0"/>
              <a:t>Wikimedia Commons:</a:t>
            </a:r>
          </a:p>
          <a:p>
            <a:r>
              <a:rPr lang="en-US" sz="1000" dirty="0"/>
              <a:t>CambridgeBayWeather</a:t>
            </a:r>
          </a:p>
        </p:txBody>
      </p:sp>
      <p:pic>
        <p:nvPicPr>
          <p:cNvPr id="4" name="Picture 3" descr="Honey_bucke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257" y="1958975"/>
            <a:ext cx="3048000" cy="4064000"/>
          </a:xfrm>
          <a:prstGeom prst="rect">
            <a:avLst/>
          </a:prstGeom>
        </p:spPr>
      </p:pic>
    </p:spTree>
    <p:extLst>
      <p:ext uri="{BB962C8B-B14F-4D97-AF65-F5344CB8AC3E}">
        <p14:creationId xmlns:p14="http://schemas.microsoft.com/office/powerpoint/2010/main" val="1144381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8110773307_d69db4b1e2_z.jpg"/>
          <p:cNvPicPr>
            <a:picLocks noChangeAspect="1"/>
          </p:cNvPicPr>
          <p:nvPr/>
        </p:nvPicPr>
        <p:blipFill rotWithShape="1">
          <a:blip r:embed="rId3">
            <a:extLst>
              <a:ext uri="{28A0092B-C50C-407E-A947-70E740481C1C}">
                <a14:useLocalDpi xmlns:a14="http://schemas.microsoft.com/office/drawing/2010/main" val="0"/>
              </a:ext>
            </a:extLst>
          </a:blip>
          <a:srcRect b="5721"/>
          <a:stretch/>
        </p:blipFill>
        <p:spPr>
          <a:xfrm>
            <a:off x="5076562" y="1600200"/>
            <a:ext cx="3103712" cy="3917833"/>
          </a:xfrm>
          <a:prstGeom prst="rect">
            <a:avLst/>
          </a:prstGeom>
        </p:spPr>
      </p:pic>
      <p:pic>
        <p:nvPicPr>
          <p:cNvPr id="4" name="Picture 3" descr="133119355_fc293b826f_z.jpg"/>
          <p:cNvPicPr>
            <a:picLocks noChangeAspect="1"/>
          </p:cNvPicPr>
          <p:nvPr/>
        </p:nvPicPr>
        <p:blipFill rotWithShape="1">
          <a:blip r:embed="rId4">
            <a:extLst>
              <a:ext uri="{28A0092B-C50C-407E-A947-70E740481C1C}">
                <a14:useLocalDpi xmlns:a14="http://schemas.microsoft.com/office/drawing/2010/main" val="0"/>
              </a:ext>
            </a:extLst>
          </a:blip>
          <a:srcRect t="14159" b="8575"/>
          <a:stretch/>
        </p:blipFill>
        <p:spPr>
          <a:xfrm>
            <a:off x="609600" y="4371854"/>
            <a:ext cx="4191000" cy="2028946"/>
          </a:xfrm>
          <a:prstGeom prst="rect">
            <a:avLst/>
          </a:prstGeom>
        </p:spPr>
      </p:pic>
      <p:sp>
        <p:nvSpPr>
          <p:cNvPr id="2" name="Title 1"/>
          <p:cNvSpPr>
            <a:spLocks noGrp="1"/>
          </p:cNvSpPr>
          <p:nvPr>
            <p:ph type="title"/>
          </p:nvPr>
        </p:nvSpPr>
        <p:spPr/>
        <p:txBody>
          <a:bodyPr>
            <a:normAutofit/>
          </a:bodyPr>
          <a:lstStyle/>
          <a:p>
            <a:r>
              <a:rPr lang="en-US" sz="4400" dirty="0"/>
              <a:t>Supplies: Lighting</a:t>
            </a:r>
          </a:p>
        </p:txBody>
      </p:sp>
      <p:sp>
        <p:nvSpPr>
          <p:cNvPr id="3" name="Content Placeholder 2"/>
          <p:cNvSpPr>
            <a:spLocks noGrp="1"/>
          </p:cNvSpPr>
          <p:nvPr>
            <p:ph sz="half" idx="1"/>
          </p:nvPr>
        </p:nvSpPr>
        <p:spPr>
          <a:xfrm>
            <a:off x="685800" y="1600200"/>
            <a:ext cx="4114800" cy="2743853"/>
          </a:xfrm>
        </p:spPr>
        <p:txBody>
          <a:bodyPr/>
          <a:lstStyle/>
          <a:p>
            <a:r>
              <a:rPr lang="en-US" sz="2800" dirty="0"/>
              <a:t>Flashlights of all types</a:t>
            </a:r>
          </a:p>
          <a:p>
            <a:r>
              <a:rPr lang="en-US" sz="2800" dirty="0"/>
              <a:t>Headlamp</a:t>
            </a:r>
          </a:p>
          <a:p>
            <a:r>
              <a:rPr lang="en-US" sz="2800" dirty="0"/>
              <a:t>Solar –powered lights</a:t>
            </a:r>
          </a:p>
          <a:p>
            <a:r>
              <a:rPr lang="en-US" sz="2800" dirty="0"/>
              <a:t>Glow Sticks</a:t>
            </a:r>
          </a:p>
          <a:p>
            <a:endParaRPr lang="en-US" dirty="0"/>
          </a:p>
          <a:p>
            <a:pPr marL="0" indent="0">
              <a:buNone/>
            </a:pPr>
            <a:endParaRPr lang="en-US" dirty="0"/>
          </a:p>
        </p:txBody>
      </p:sp>
      <p:sp>
        <p:nvSpPr>
          <p:cNvPr id="5" name="Rectangle 4"/>
          <p:cNvSpPr/>
          <p:nvPr/>
        </p:nvSpPr>
        <p:spPr>
          <a:xfrm>
            <a:off x="533400" y="6428601"/>
            <a:ext cx="925253" cy="246221"/>
          </a:xfrm>
          <a:prstGeom prst="rect">
            <a:avLst/>
          </a:prstGeom>
        </p:spPr>
        <p:txBody>
          <a:bodyPr wrap="none">
            <a:spAutoFit/>
          </a:bodyPr>
          <a:lstStyle/>
          <a:p>
            <a:r>
              <a:rPr lang="en-US" sz="1000" dirty="0"/>
              <a:t>Flickr: redjar </a:t>
            </a:r>
          </a:p>
        </p:txBody>
      </p:sp>
      <p:sp>
        <p:nvSpPr>
          <p:cNvPr id="6" name="Rectangle 5"/>
          <p:cNvSpPr/>
          <p:nvPr/>
        </p:nvSpPr>
        <p:spPr>
          <a:xfrm>
            <a:off x="6862423" y="5567339"/>
            <a:ext cx="1317851" cy="246221"/>
          </a:xfrm>
          <a:prstGeom prst="rect">
            <a:avLst/>
          </a:prstGeom>
        </p:spPr>
        <p:txBody>
          <a:bodyPr wrap="none">
            <a:spAutoFit/>
          </a:bodyPr>
          <a:lstStyle/>
          <a:p>
            <a:r>
              <a:rPr lang="en-US" sz="1000" dirty="0"/>
              <a:t>Flickr: Ben Esacove</a:t>
            </a:r>
          </a:p>
        </p:txBody>
      </p:sp>
    </p:spTree>
    <p:extLst>
      <p:ext uri="{BB962C8B-B14F-4D97-AF65-F5344CB8AC3E}">
        <p14:creationId xmlns:p14="http://schemas.microsoft.com/office/powerpoint/2010/main" val="109705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Supplies: Lighting Safety</a:t>
            </a:r>
          </a:p>
        </p:txBody>
      </p:sp>
      <p:sp>
        <p:nvSpPr>
          <p:cNvPr id="3" name="Content Placeholder 2"/>
          <p:cNvSpPr>
            <a:spLocks noGrp="1"/>
          </p:cNvSpPr>
          <p:nvPr>
            <p:ph sz="half" idx="1"/>
          </p:nvPr>
        </p:nvSpPr>
        <p:spPr>
          <a:xfrm>
            <a:off x="685800" y="2362200"/>
            <a:ext cx="3624943" cy="1484971"/>
          </a:xfrm>
        </p:spPr>
        <p:txBody>
          <a:bodyPr/>
          <a:lstStyle/>
          <a:p>
            <a:r>
              <a:rPr lang="en-US" sz="2800" dirty="0"/>
              <a:t>Emergency candles</a:t>
            </a:r>
          </a:p>
          <a:p>
            <a:r>
              <a:rPr lang="en-US" sz="2800" dirty="0"/>
              <a:t>Lanterns</a:t>
            </a:r>
          </a:p>
          <a:p>
            <a:endParaRPr lang="en-US" dirty="0"/>
          </a:p>
        </p:txBody>
      </p:sp>
      <p:sp>
        <p:nvSpPr>
          <p:cNvPr id="5" name="Rectangle 4"/>
          <p:cNvSpPr/>
          <p:nvPr/>
        </p:nvSpPr>
        <p:spPr>
          <a:xfrm>
            <a:off x="4991326" y="5963980"/>
            <a:ext cx="1382034" cy="246221"/>
          </a:xfrm>
          <a:prstGeom prst="rect">
            <a:avLst/>
          </a:prstGeom>
        </p:spPr>
        <p:txBody>
          <a:bodyPr wrap="none">
            <a:spAutoFit/>
          </a:bodyPr>
          <a:lstStyle/>
          <a:p>
            <a:r>
              <a:rPr lang="en-US" sz="1000" dirty="0"/>
              <a:t>Pixabay: Momentmal</a:t>
            </a:r>
          </a:p>
        </p:txBody>
      </p:sp>
      <p:pic>
        <p:nvPicPr>
          <p:cNvPr id="6" name="Picture 5" descr="kerosene-lamp-2572573_960_7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0743" y="1353458"/>
            <a:ext cx="2743200" cy="4669275"/>
          </a:xfrm>
          <a:prstGeom prst="rect">
            <a:avLst/>
          </a:prstGeom>
        </p:spPr>
      </p:pic>
    </p:spTree>
    <p:extLst>
      <p:ext uri="{BB962C8B-B14F-4D97-AF65-F5344CB8AC3E}">
        <p14:creationId xmlns:p14="http://schemas.microsoft.com/office/powerpoint/2010/main" val="3960689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Supplies: Generator Safety</a:t>
            </a:r>
          </a:p>
        </p:txBody>
      </p:sp>
      <p:sp>
        <p:nvSpPr>
          <p:cNvPr id="3" name="Content Placeholder 2"/>
          <p:cNvSpPr>
            <a:spLocks noGrp="1"/>
          </p:cNvSpPr>
          <p:nvPr>
            <p:ph sz="half" idx="1"/>
          </p:nvPr>
        </p:nvSpPr>
        <p:spPr>
          <a:xfrm>
            <a:off x="685800" y="1760538"/>
            <a:ext cx="4114800" cy="4365625"/>
          </a:xfrm>
        </p:spPr>
        <p:txBody>
          <a:bodyPr>
            <a:normAutofit/>
          </a:bodyPr>
          <a:lstStyle/>
          <a:p>
            <a:r>
              <a:rPr lang="en-US" sz="2800" dirty="0"/>
              <a:t>Always operate generators outdoors to prevent CO poisoning</a:t>
            </a:r>
          </a:p>
          <a:p>
            <a:r>
              <a:rPr lang="en-US" sz="2800" dirty="0"/>
              <a:t>Operate on a dry surface with dry hands</a:t>
            </a:r>
          </a:p>
          <a:p>
            <a:r>
              <a:rPr lang="en-US" sz="2800" dirty="0"/>
              <a:t>Use heavy-duty/outdoor extension cords</a:t>
            </a:r>
          </a:p>
          <a:p>
            <a:endParaRPr lang="en-US" dirty="0"/>
          </a:p>
        </p:txBody>
      </p:sp>
      <p:sp>
        <p:nvSpPr>
          <p:cNvPr id="6" name="Rectangle 5"/>
          <p:cNvSpPr/>
          <p:nvPr/>
        </p:nvSpPr>
        <p:spPr>
          <a:xfrm>
            <a:off x="7305730" y="4895071"/>
            <a:ext cx="1281972" cy="246221"/>
          </a:xfrm>
          <a:prstGeom prst="rect">
            <a:avLst/>
          </a:prstGeom>
        </p:spPr>
        <p:txBody>
          <a:bodyPr wrap="none">
            <a:spAutoFit/>
          </a:bodyPr>
          <a:lstStyle/>
          <a:p>
            <a:r>
              <a:rPr lang="en-US" sz="1000" dirty="0">
                <a:solidFill>
                  <a:schemeClr val="tx2"/>
                </a:solidFill>
              </a:rPr>
              <a:t>Flickr: Marion Doss </a:t>
            </a:r>
          </a:p>
        </p:txBody>
      </p:sp>
      <p:pic>
        <p:nvPicPr>
          <p:cNvPr id="7" name="Picture 6" descr="2947950031_a4ab859ca4_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171" y="1760538"/>
            <a:ext cx="3587531" cy="3048000"/>
          </a:xfrm>
          <a:prstGeom prst="rect">
            <a:avLst/>
          </a:prstGeom>
        </p:spPr>
      </p:pic>
    </p:spTree>
    <p:extLst>
      <p:ext uri="{BB962C8B-B14F-4D97-AF65-F5344CB8AC3E}">
        <p14:creationId xmlns:p14="http://schemas.microsoft.com/office/powerpoint/2010/main" val="298941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Starting Recovery </a:t>
            </a:r>
          </a:p>
        </p:txBody>
      </p:sp>
      <p:sp>
        <p:nvSpPr>
          <p:cNvPr id="3" name="Content Placeholder 2"/>
          <p:cNvSpPr>
            <a:spLocks noGrp="1"/>
          </p:cNvSpPr>
          <p:nvPr>
            <p:ph sz="half" idx="1"/>
          </p:nvPr>
        </p:nvSpPr>
        <p:spPr>
          <a:xfrm>
            <a:off x="685800" y="1760538"/>
            <a:ext cx="3389135" cy="3826223"/>
          </a:xfrm>
        </p:spPr>
        <p:txBody>
          <a:bodyPr>
            <a:normAutofit/>
          </a:bodyPr>
          <a:lstStyle/>
          <a:p>
            <a:r>
              <a:rPr lang="en-US" sz="2800" dirty="0"/>
              <a:t>Contact insurance company </a:t>
            </a:r>
          </a:p>
          <a:p>
            <a:r>
              <a:rPr lang="en-US" sz="2800" dirty="0"/>
              <a:t>Take photos of </a:t>
            </a:r>
            <a:r>
              <a:rPr lang="en-US" sz="2800" dirty="0" smtClean="0"/>
              <a:t>damage before cleanup </a:t>
            </a:r>
            <a:endParaRPr lang="en-US" sz="2800" dirty="0"/>
          </a:p>
          <a:p>
            <a:r>
              <a:rPr lang="en-US" sz="2800" dirty="0"/>
              <a:t>Locate important documents</a:t>
            </a:r>
          </a:p>
        </p:txBody>
      </p:sp>
      <p:pic>
        <p:nvPicPr>
          <p:cNvPr id="5" name="Picture 4" descr="8034496050_dd6f9dc3f1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4935" y="1905000"/>
            <a:ext cx="4381678" cy="2923401"/>
          </a:xfrm>
          <a:prstGeom prst="rect">
            <a:avLst/>
          </a:prstGeom>
        </p:spPr>
      </p:pic>
      <p:sp>
        <p:nvSpPr>
          <p:cNvPr id="6" name="Rectangle 5"/>
          <p:cNvSpPr/>
          <p:nvPr/>
        </p:nvSpPr>
        <p:spPr>
          <a:xfrm>
            <a:off x="6903634" y="4870343"/>
            <a:ext cx="1552979" cy="246221"/>
          </a:xfrm>
          <a:prstGeom prst="rect">
            <a:avLst/>
          </a:prstGeom>
        </p:spPr>
        <p:txBody>
          <a:bodyPr wrap="none">
            <a:spAutoFit/>
          </a:bodyPr>
          <a:lstStyle/>
          <a:p>
            <a:pPr eaLnBrk="0" hangingPunct="0">
              <a:spcBef>
                <a:spcPct val="30000"/>
              </a:spcBef>
              <a:defRPr/>
            </a:pPr>
            <a:r>
              <a:rPr lang="en-US" sz="1000" dirty="0"/>
              <a:t>Flickr: Barbara Samuels</a:t>
            </a:r>
          </a:p>
        </p:txBody>
      </p:sp>
    </p:spTree>
    <p:extLst>
      <p:ext uri="{BB962C8B-B14F-4D97-AF65-F5344CB8AC3E}">
        <p14:creationId xmlns:p14="http://schemas.microsoft.com/office/powerpoint/2010/main" val="325412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Summary</a:t>
            </a:r>
          </a:p>
        </p:txBody>
      </p:sp>
      <p:sp>
        <p:nvSpPr>
          <p:cNvPr id="3" name="Content Placeholder 2"/>
          <p:cNvSpPr>
            <a:spLocks noGrp="1"/>
          </p:cNvSpPr>
          <p:nvPr>
            <p:ph sz="half" idx="1"/>
          </p:nvPr>
        </p:nvSpPr>
        <p:spPr>
          <a:xfrm>
            <a:off x="457200" y="1524000"/>
            <a:ext cx="3505200" cy="4572000"/>
          </a:xfrm>
        </p:spPr>
        <p:txBody>
          <a:bodyPr>
            <a:normAutofit/>
          </a:bodyPr>
          <a:lstStyle/>
          <a:p>
            <a:r>
              <a:rPr lang="en-US" sz="2800" dirty="0"/>
              <a:t>Communication </a:t>
            </a:r>
          </a:p>
          <a:p>
            <a:r>
              <a:rPr lang="en-US" sz="2800" dirty="0"/>
              <a:t>Shelter </a:t>
            </a:r>
          </a:p>
          <a:p>
            <a:r>
              <a:rPr lang="en-US" sz="2800" dirty="0"/>
              <a:t>Water </a:t>
            </a:r>
          </a:p>
          <a:p>
            <a:r>
              <a:rPr lang="en-US" sz="2800" dirty="0"/>
              <a:t>Food </a:t>
            </a:r>
          </a:p>
          <a:p>
            <a:r>
              <a:rPr lang="en-US" sz="2800" dirty="0"/>
              <a:t>Sanitation </a:t>
            </a:r>
          </a:p>
          <a:p>
            <a:r>
              <a:rPr lang="en-US" sz="2800" dirty="0"/>
              <a:t>Supplies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948" y="2413000"/>
            <a:ext cx="5601252" cy="1625600"/>
          </a:xfrm>
          <a:prstGeom prst="rect">
            <a:avLst/>
          </a:prstGeom>
        </p:spPr>
      </p:pic>
    </p:spTree>
    <p:extLst>
      <p:ext uri="{BB962C8B-B14F-4D97-AF65-F5344CB8AC3E}">
        <p14:creationId xmlns:p14="http://schemas.microsoft.com/office/powerpoint/2010/main" val="291697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Communications: Cell Phones</a:t>
            </a:r>
          </a:p>
        </p:txBody>
      </p:sp>
      <p:sp>
        <p:nvSpPr>
          <p:cNvPr id="3" name="Content Placeholder 2"/>
          <p:cNvSpPr>
            <a:spLocks noGrp="1"/>
          </p:cNvSpPr>
          <p:nvPr>
            <p:ph sz="half" idx="1"/>
          </p:nvPr>
        </p:nvSpPr>
        <p:spPr>
          <a:xfrm>
            <a:off x="685800" y="1760538"/>
            <a:ext cx="3886200" cy="4365625"/>
          </a:xfrm>
        </p:spPr>
        <p:txBody>
          <a:bodyPr/>
          <a:lstStyle/>
          <a:p>
            <a:r>
              <a:rPr lang="en-US" sz="2800" dirty="0"/>
              <a:t>Text instead of call</a:t>
            </a:r>
          </a:p>
          <a:p>
            <a:r>
              <a:rPr lang="en-US" sz="2800" dirty="0"/>
              <a:t>Out-of-state contact</a:t>
            </a:r>
          </a:p>
          <a:p>
            <a:r>
              <a:rPr lang="en-US" sz="2800" dirty="0"/>
              <a:t>Turn off extra apps that use power</a:t>
            </a:r>
          </a:p>
          <a:p>
            <a:r>
              <a:rPr lang="en-US" sz="2800" dirty="0"/>
              <a:t>Use solar and other chargers sparingly</a:t>
            </a:r>
          </a:p>
          <a:p>
            <a:endParaRPr lang="en-US" dirty="0"/>
          </a:p>
        </p:txBody>
      </p:sp>
      <p:sp>
        <p:nvSpPr>
          <p:cNvPr id="6" name="Rectangle 5"/>
          <p:cNvSpPr/>
          <p:nvPr/>
        </p:nvSpPr>
        <p:spPr>
          <a:xfrm>
            <a:off x="6823469" y="6304582"/>
            <a:ext cx="548034" cy="246221"/>
          </a:xfrm>
          <a:prstGeom prst="rect">
            <a:avLst/>
          </a:prstGeom>
        </p:spPr>
        <p:txBody>
          <a:bodyPr wrap="none">
            <a:spAutoFit/>
          </a:bodyPr>
          <a:lstStyle/>
          <a:p>
            <a:r>
              <a:rPr lang="en-US" sz="1000" dirty="0"/>
              <a:t>NDSU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206" y="1416476"/>
            <a:ext cx="2749560" cy="4888106"/>
          </a:xfrm>
          <a:prstGeom prst="rect">
            <a:avLst/>
          </a:prstGeom>
        </p:spPr>
      </p:pic>
    </p:spTree>
    <p:extLst>
      <p:ext uri="{BB962C8B-B14F-4D97-AF65-F5344CB8AC3E}">
        <p14:creationId xmlns:p14="http://schemas.microsoft.com/office/powerpoint/2010/main" val="3002359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8307317_02351715b7_z.jpg"/>
          <p:cNvPicPr>
            <a:picLocks noChangeAspect="1"/>
          </p:cNvPicPr>
          <p:nvPr/>
        </p:nvPicPr>
        <p:blipFill rotWithShape="1">
          <a:blip r:embed="rId3">
            <a:extLst>
              <a:ext uri="{28A0092B-C50C-407E-A947-70E740481C1C}">
                <a14:useLocalDpi xmlns:a14="http://schemas.microsoft.com/office/drawing/2010/main" val="0"/>
              </a:ext>
            </a:extLst>
          </a:blip>
          <a:srcRect l="7677" r="2032"/>
          <a:stretch/>
        </p:blipFill>
        <p:spPr>
          <a:xfrm>
            <a:off x="4322064" y="1905000"/>
            <a:ext cx="4288536" cy="3562350"/>
          </a:xfrm>
          <a:prstGeom prst="rect">
            <a:avLst/>
          </a:prstGeom>
        </p:spPr>
      </p:pic>
      <p:sp>
        <p:nvSpPr>
          <p:cNvPr id="2" name="Title 1"/>
          <p:cNvSpPr>
            <a:spLocks noGrp="1"/>
          </p:cNvSpPr>
          <p:nvPr>
            <p:ph type="title"/>
          </p:nvPr>
        </p:nvSpPr>
        <p:spPr/>
        <p:txBody>
          <a:bodyPr>
            <a:normAutofit/>
          </a:bodyPr>
          <a:lstStyle/>
          <a:p>
            <a:r>
              <a:rPr lang="en-US" sz="4400" dirty="0"/>
              <a:t>Shelter: </a:t>
            </a:r>
            <a:r>
              <a:rPr lang="en-US" sz="4400" dirty="0" smtClean="0"/>
              <a:t>Evacuation</a:t>
            </a:r>
            <a:endParaRPr lang="en-US" sz="4400" dirty="0"/>
          </a:p>
        </p:txBody>
      </p:sp>
      <p:sp>
        <p:nvSpPr>
          <p:cNvPr id="4" name="Content Placeholder 3"/>
          <p:cNvSpPr>
            <a:spLocks noGrp="1"/>
          </p:cNvSpPr>
          <p:nvPr>
            <p:ph sz="half" idx="1"/>
          </p:nvPr>
        </p:nvSpPr>
        <p:spPr/>
        <p:txBody>
          <a:bodyPr>
            <a:normAutofit/>
          </a:bodyPr>
          <a:lstStyle/>
          <a:p>
            <a:r>
              <a:rPr lang="en-US" sz="2800" dirty="0"/>
              <a:t>Evacuation </a:t>
            </a:r>
            <a:endParaRPr lang="en-US" sz="2600" dirty="0"/>
          </a:p>
          <a:p>
            <a:pPr lvl="1"/>
            <a:r>
              <a:rPr lang="en-US" sz="2800" dirty="0"/>
              <a:t>Staying with friends</a:t>
            </a:r>
            <a:endParaRPr lang="en-US" sz="2600" dirty="0"/>
          </a:p>
          <a:p>
            <a:pPr lvl="1"/>
            <a:r>
              <a:rPr lang="en-US" sz="2800" dirty="0"/>
              <a:t>Hotel</a:t>
            </a:r>
            <a:endParaRPr lang="en-US" sz="2600" dirty="0"/>
          </a:p>
          <a:p>
            <a:pPr lvl="1"/>
            <a:r>
              <a:rPr lang="en-US" sz="2800" dirty="0"/>
              <a:t>Community </a:t>
            </a:r>
            <a:r>
              <a:rPr lang="en-US" sz="2800" dirty="0" smtClean="0"/>
              <a:t>shelter </a:t>
            </a:r>
            <a:endParaRPr lang="en-US" sz="2600" dirty="0"/>
          </a:p>
          <a:p>
            <a:r>
              <a:rPr lang="en-US" sz="2800" dirty="0"/>
              <a:t>Shelter in place </a:t>
            </a:r>
            <a:endParaRPr lang="en-US" sz="2600" dirty="0"/>
          </a:p>
        </p:txBody>
      </p:sp>
      <p:sp>
        <p:nvSpPr>
          <p:cNvPr id="5" name="Rectangle 4"/>
          <p:cNvSpPr/>
          <p:nvPr/>
        </p:nvSpPr>
        <p:spPr>
          <a:xfrm>
            <a:off x="8060494" y="5468779"/>
            <a:ext cx="626306" cy="246221"/>
          </a:xfrm>
          <a:prstGeom prst="rect">
            <a:avLst/>
          </a:prstGeom>
        </p:spPr>
        <p:txBody>
          <a:bodyPr wrap="none">
            <a:spAutoFit/>
          </a:bodyPr>
          <a:lstStyle/>
          <a:p>
            <a:r>
              <a:rPr lang="en-US" sz="1000" dirty="0"/>
              <a:t>Flickr: J</a:t>
            </a:r>
          </a:p>
        </p:txBody>
      </p:sp>
    </p:spTree>
    <p:extLst>
      <p:ext uri="{BB962C8B-B14F-4D97-AF65-F5344CB8AC3E}">
        <p14:creationId xmlns:p14="http://schemas.microsoft.com/office/powerpoint/2010/main" val="317120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Shelter: </a:t>
            </a:r>
            <a:r>
              <a:rPr lang="en-US" sz="4400" dirty="0" smtClean="0"/>
              <a:t>Shelter in Place</a:t>
            </a:r>
            <a:endParaRPr lang="en-US" sz="4400" dirty="0"/>
          </a:p>
        </p:txBody>
      </p:sp>
      <p:sp>
        <p:nvSpPr>
          <p:cNvPr id="4" name="Content Placeholder 3"/>
          <p:cNvSpPr>
            <a:spLocks noGrp="1"/>
          </p:cNvSpPr>
          <p:nvPr>
            <p:ph sz="half" idx="1"/>
          </p:nvPr>
        </p:nvSpPr>
        <p:spPr>
          <a:xfrm>
            <a:off x="685800" y="1760538"/>
            <a:ext cx="2909170" cy="4365625"/>
          </a:xfrm>
        </p:spPr>
        <p:txBody>
          <a:bodyPr>
            <a:normAutofit/>
          </a:bodyPr>
          <a:lstStyle/>
          <a:p>
            <a:pPr marL="0" lvl="0" indent="0">
              <a:spcBef>
                <a:spcPts val="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cs typeface="Arial" charset="0"/>
              </a:rPr>
              <a:t>Have:</a:t>
            </a:r>
          </a:p>
          <a:p>
            <a:pPr lvl="0">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cs typeface="Arial" charset="0"/>
              </a:rPr>
              <a:t>Supplies kit</a:t>
            </a:r>
          </a:p>
          <a:p>
            <a:pPr lvl="0">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cs typeface="Arial" charset="0"/>
              </a:rPr>
              <a:t>Radio or internet</a:t>
            </a:r>
            <a:endParaRPr lang="en-GB" sz="2800" dirty="0">
              <a:cs typeface="Arial" charset="0"/>
            </a:endParaRPr>
          </a:p>
          <a:p>
            <a:pPr lvl="0">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a:cs typeface="Arial" charset="0"/>
              </a:rPr>
              <a:t>Pre-cut </a:t>
            </a:r>
            <a:r>
              <a:rPr lang="en-GB" sz="2800" dirty="0" smtClean="0">
                <a:cs typeface="Arial" charset="0"/>
              </a:rPr>
              <a:t>plastic</a:t>
            </a:r>
          </a:p>
          <a:p>
            <a:pPr lvl="0">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800" dirty="0" smtClean="0">
                <a:cs typeface="Arial" charset="0"/>
              </a:rPr>
              <a:t>Duct tape</a:t>
            </a:r>
            <a:endParaRPr lang="en-GB" sz="2800" dirty="0">
              <a:cs typeface="Arial" charset="0"/>
            </a:endParaRPr>
          </a:p>
        </p:txBody>
      </p:sp>
      <p:pic>
        <p:nvPicPr>
          <p:cNvPr id="3" name="Picture 2"/>
          <p:cNvPicPr>
            <a:picLocks noChangeAspect="1"/>
          </p:cNvPicPr>
          <p:nvPr/>
        </p:nvPicPr>
        <p:blipFill>
          <a:blip r:embed="rId3"/>
          <a:stretch>
            <a:fillRect/>
          </a:stretch>
        </p:blipFill>
        <p:spPr>
          <a:xfrm>
            <a:off x="4124155" y="1321777"/>
            <a:ext cx="4206605" cy="5066215"/>
          </a:xfrm>
          <a:prstGeom prst="rect">
            <a:avLst/>
          </a:prstGeom>
        </p:spPr>
      </p:pic>
    </p:spTree>
    <p:extLst>
      <p:ext uri="{BB962C8B-B14F-4D97-AF65-F5344CB8AC3E}">
        <p14:creationId xmlns:p14="http://schemas.microsoft.com/office/powerpoint/2010/main" val="2530278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Shelter: Conserve Heat</a:t>
            </a:r>
          </a:p>
        </p:txBody>
      </p:sp>
      <p:sp>
        <p:nvSpPr>
          <p:cNvPr id="3" name="Content Placeholder 2"/>
          <p:cNvSpPr>
            <a:spLocks noGrp="1"/>
          </p:cNvSpPr>
          <p:nvPr>
            <p:ph sz="half" idx="1"/>
          </p:nvPr>
        </p:nvSpPr>
        <p:spPr>
          <a:xfrm>
            <a:off x="685800" y="1958975"/>
            <a:ext cx="3611880" cy="4365625"/>
          </a:xfrm>
        </p:spPr>
        <p:txBody>
          <a:bodyPr>
            <a:normAutofit/>
          </a:bodyPr>
          <a:lstStyle/>
          <a:p>
            <a:r>
              <a:rPr lang="en-US" sz="2800" dirty="0"/>
              <a:t>Close off rooms</a:t>
            </a:r>
          </a:p>
          <a:p>
            <a:r>
              <a:rPr lang="en-US" sz="2800" dirty="0"/>
              <a:t>Cover windows except on sunny days</a:t>
            </a:r>
          </a:p>
          <a:p>
            <a:r>
              <a:rPr lang="en-US" sz="2800" dirty="0"/>
              <a:t>Dress warmly</a:t>
            </a:r>
          </a:p>
          <a:p>
            <a:pPr marL="0" indent="0">
              <a:buNone/>
            </a:pPr>
            <a:endParaRPr lang="en-US" sz="2800" dirty="0"/>
          </a:p>
        </p:txBody>
      </p:sp>
      <p:pic>
        <p:nvPicPr>
          <p:cNvPr id="7" name="Picture 6" descr="20170906_181729.jpg"/>
          <p:cNvPicPr>
            <a:picLocks noChangeAspect="1"/>
          </p:cNvPicPr>
          <p:nvPr/>
        </p:nvPicPr>
        <p:blipFill rotWithShape="1">
          <a:blip r:embed="rId3" cstate="print">
            <a:extLst>
              <a:ext uri="{28A0092B-C50C-407E-A947-70E740481C1C}">
                <a14:useLocalDpi xmlns:a14="http://schemas.microsoft.com/office/drawing/2010/main" val="0"/>
              </a:ext>
            </a:extLst>
          </a:blip>
          <a:srcRect l="8932" r="14758"/>
          <a:stretch/>
        </p:blipFill>
        <p:spPr>
          <a:xfrm>
            <a:off x="4978399" y="1482239"/>
            <a:ext cx="3054522" cy="2251561"/>
          </a:xfrm>
          <a:prstGeom prst="rect">
            <a:avLst/>
          </a:prstGeom>
        </p:spPr>
      </p:pic>
      <p:sp>
        <p:nvSpPr>
          <p:cNvPr id="10" name="Rectangle 9"/>
          <p:cNvSpPr/>
          <p:nvPr/>
        </p:nvSpPr>
        <p:spPr>
          <a:xfrm>
            <a:off x="7570715" y="3733800"/>
            <a:ext cx="548034" cy="246221"/>
          </a:xfrm>
          <a:prstGeom prst="rect">
            <a:avLst/>
          </a:prstGeom>
        </p:spPr>
        <p:txBody>
          <a:bodyPr wrap="none">
            <a:spAutoFit/>
          </a:bodyPr>
          <a:lstStyle/>
          <a:p>
            <a:r>
              <a:rPr lang="en-US" sz="1000" dirty="0"/>
              <a:t>NDSU</a:t>
            </a:r>
          </a:p>
        </p:txBody>
      </p:sp>
      <p:sp>
        <p:nvSpPr>
          <p:cNvPr id="6" name="Rectangle 5"/>
          <p:cNvSpPr/>
          <p:nvPr/>
        </p:nvSpPr>
        <p:spPr>
          <a:xfrm>
            <a:off x="8182596" y="6078379"/>
            <a:ext cx="548034" cy="246221"/>
          </a:xfrm>
          <a:prstGeom prst="rect">
            <a:avLst/>
          </a:prstGeom>
        </p:spPr>
        <p:txBody>
          <a:bodyPr wrap="none">
            <a:spAutoFit/>
          </a:bodyPr>
          <a:lstStyle/>
          <a:p>
            <a:r>
              <a:rPr lang="en-US" sz="1000" dirty="0"/>
              <a:t>NDSU</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4155" y="3980021"/>
            <a:ext cx="3699860" cy="2081171"/>
          </a:xfrm>
          <a:prstGeom prst="rect">
            <a:avLst/>
          </a:prstGeom>
        </p:spPr>
      </p:pic>
    </p:spTree>
    <p:extLst>
      <p:ext uri="{BB962C8B-B14F-4D97-AF65-F5344CB8AC3E}">
        <p14:creationId xmlns:p14="http://schemas.microsoft.com/office/powerpoint/2010/main" val="1811307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57312728_fb2ebed2c0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895600"/>
            <a:ext cx="4673600" cy="3505200"/>
          </a:xfrm>
          <a:prstGeom prst="rect">
            <a:avLst/>
          </a:prstGeom>
        </p:spPr>
      </p:pic>
      <p:sp>
        <p:nvSpPr>
          <p:cNvPr id="2" name="Title 1"/>
          <p:cNvSpPr>
            <a:spLocks noGrp="1"/>
          </p:cNvSpPr>
          <p:nvPr>
            <p:ph type="title"/>
          </p:nvPr>
        </p:nvSpPr>
        <p:spPr/>
        <p:txBody>
          <a:bodyPr>
            <a:normAutofit/>
          </a:bodyPr>
          <a:lstStyle/>
          <a:p>
            <a:r>
              <a:rPr lang="en-US" sz="4400" dirty="0"/>
              <a:t>Shelter: Alternative Heat</a:t>
            </a:r>
          </a:p>
        </p:txBody>
      </p:sp>
      <p:sp>
        <p:nvSpPr>
          <p:cNvPr id="3" name="Content Placeholder 2"/>
          <p:cNvSpPr>
            <a:spLocks noGrp="1"/>
          </p:cNvSpPr>
          <p:nvPr>
            <p:ph sz="half" idx="1"/>
          </p:nvPr>
        </p:nvSpPr>
        <p:spPr/>
        <p:txBody>
          <a:bodyPr>
            <a:normAutofit/>
          </a:bodyPr>
          <a:lstStyle/>
          <a:p>
            <a:r>
              <a:rPr lang="en-US" sz="2800" dirty="0"/>
              <a:t>Safety considerations</a:t>
            </a:r>
            <a:endParaRPr lang="en-US" sz="3600" dirty="0"/>
          </a:p>
          <a:p>
            <a:pPr lvl="1"/>
            <a:r>
              <a:rPr lang="en-US" sz="2800" dirty="0"/>
              <a:t>Open flames</a:t>
            </a:r>
            <a:endParaRPr lang="en-US" sz="3200" dirty="0"/>
          </a:p>
          <a:p>
            <a:pPr lvl="1"/>
            <a:r>
              <a:rPr lang="en-US" sz="2800" dirty="0"/>
              <a:t>Ventilation</a:t>
            </a:r>
            <a:endParaRPr lang="en-US" sz="3200" dirty="0"/>
          </a:p>
        </p:txBody>
      </p:sp>
      <p:sp>
        <p:nvSpPr>
          <p:cNvPr id="5" name="Rectangle 4"/>
          <p:cNvSpPr/>
          <p:nvPr/>
        </p:nvSpPr>
        <p:spPr>
          <a:xfrm>
            <a:off x="7485845" y="6400800"/>
            <a:ext cx="1353355" cy="246221"/>
          </a:xfrm>
          <a:prstGeom prst="rect">
            <a:avLst/>
          </a:prstGeom>
        </p:spPr>
        <p:txBody>
          <a:bodyPr wrap="none">
            <a:spAutoFit/>
          </a:bodyPr>
          <a:lstStyle/>
          <a:p>
            <a:r>
              <a:rPr lang="en-US" sz="1000" dirty="0"/>
              <a:t>Flickr: Matthew Hunt </a:t>
            </a:r>
          </a:p>
        </p:txBody>
      </p:sp>
    </p:spTree>
    <p:extLst>
      <p:ext uri="{BB962C8B-B14F-4D97-AF65-F5344CB8AC3E}">
        <p14:creationId xmlns:p14="http://schemas.microsoft.com/office/powerpoint/2010/main" val="367628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809342955_f9fc9b6e31_z.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6593" y="1760538"/>
            <a:ext cx="2971800" cy="4454220"/>
          </a:xfrm>
          <a:prstGeom prst="rect">
            <a:avLst/>
          </a:prstGeom>
        </p:spPr>
      </p:pic>
      <p:sp>
        <p:nvSpPr>
          <p:cNvPr id="2" name="Title 1"/>
          <p:cNvSpPr>
            <a:spLocks noGrp="1"/>
          </p:cNvSpPr>
          <p:nvPr>
            <p:ph type="title"/>
          </p:nvPr>
        </p:nvSpPr>
        <p:spPr/>
        <p:txBody>
          <a:bodyPr>
            <a:normAutofit/>
          </a:bodyPr>
          <a:lstStyle/>
          <a:p>
            <a:r>
              <a:rPr lang="en-US" sz="4400" dirty="0"/>
              <a:t>Shelter: Alternative Heat</a:t>
            </a:r>
          </a:p>
        </p:txBody>
      </p:sp>
      <p:sp>
        <p:nvSpPr>
          <p:cNvPr id="3" name="Content Placeholder 2"/>
          <p:cNvSpPr>
            <a:spLocks noGrp="1"/>
          </p:cNvSpPr>
          <p:nvPr>
            <p:ph sz="half" idx="1"/>
          </p:nvPr>
        </p:nvSpPr>
        <p:spPr>
          <a:xfrm>
            <a:off x="685800" y="1760538"/>
            <a:ext cx="3611880" cy="3508148"/>
          </a:xfrm>
        </p:spPr>
        <p:txBody>
          <a:bodyPr/>
          <a:lstStyle/>
          <a:p>
            <a:r>
              <a:rPr lang="en-US" sz="2800" dirty="0"/>
              <a:t>Fireplace</a:t>
            </a:r>
          </a:p>
          <a:p>
            <a:r>
              <a:rPr lang="en-US" sz="2800" dirty="0"/>
              <a:t>Wood-burning stove</a:t>
            </a:r>
          </a:p>
          <a:p>
            <a:endParaRPr lang="en-US" sz="2800" dirty="0"/>
          </a:p>
          <a:p>
            <a:r>
              <a:rPr lang="en-US" sz="2800" dirty="0"/>
              <a:t>Do not use liquid fuels</a:t>
            </a:r>
            <a:endParaRPr lang="en-US" dirty="0"/>
          </a:p>
          <a:p>
            <a:endParaRPr lang="en-US" dirty="0"/>
          </a:p>
          <a:p>
            <a:endParaRPr lang="en-US" dirty="0"/>
          </a:p>
        </p:txBody>
      </p:sp>
      <p:sp>
        <p:nvSpPr>
          <p:cNvPr id="5" name="Rectangle 4"/>
          <p:cNvSpPr/>
          <p:nvPr/>
        </p:nvSpPr>
        <p:spPr>
          <a:xfrm>
            <a:off x="6317586" y="6214758"/>
            <a:ext cx="1260807" cy="246221"/>
          </a:xfrm>
          <a:prstGeom prst="rect">
            <a:avLst/>
          </a:prstGeom>
        </p:spPr>
        <p:txBody>
          <a:bodyPr wrap="none">
            <a:spAutoFit/>
          </a:bodyPr>
          <a:lstStyle/>
          <a:p>
            <a:r>
              <a:rPr lang="en-US" sz="1000" dirty="0"/>
              <a:t>Flickr: Colby Stopa </a:t>
            </a:r>
          </a:p>
        </p:txBody>
      </p:sp>
    </p:spTree>
    <p:extLst>
      <p:ext uri="{BB962C8B-B14F-4D97-AF65-F5344CB8AC3E}">
        <p14:creationId xmlns:p14="http://schemas.microsoft.com/office/powerpoint/2010/main" val="2377398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DEN Theme">
  <a:themeElements>
    <a:clrScheme name="Custom 1">
      <a:dk1>
        <a:srgbClr val="0A324C"/>
      </a:dk1>
      <a:lt1>
        <a:srgbClr val="FFFFFF"/>
      </a:lt1>
      <a:dk2>
        <a:srgbClr val="0A324C"/>
      </a:dk2>
      <a:lt2>
        <a:srgbClr val="FFFFFF"/>
      </a:lt2>
      <a:accent1>
        <a:srgbClr val="1D86CD"/>
      </a:accent1>
      <a:accent2>
        <a:srgbClr val="732E9A"/>
      </a:accent2>
      <a:accent3>
        <a:srgbClr val="B50B1B"/>
      </a:accent3>
      <a:accent4>
        <a:srgbClr val="FFFFFF"/>
      </a:accent4>
      <a:accent5>
        <a:srgbClr val="55992B"/>
      </a:accent5>
      <a:accent6>
        <a:srgbClr val="2C9C89"/>
      </a:accent6>
      <a:hlink>
        <a:srgbClr val="FFFFFF"/>
      </a:hlink>
      <a:folHlink>
        <a:srgbClr val="FFFF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EN Theme" id="{CB604E19-6E3E-449A-9033-55CD488BC2EE}" vid="{C5DC2443-E750-4F94-96EC-DC03493B460F}"/>
    </a:ext>
  </a:extLst>
</a:theme>
</file>

<file path=ppt/theme/theme2.xml><?xml version="1.0" encoding="utf-8"?>
<a:theme xmlns:a="http://schemas.openxmlformats.org/drawingml/2006/main" name="1_EDEN Theme">
  <a:themeElements>
    <a:clrScheme name="Custom 1">
      <a:dk1>
        <a:srgbClr val="0A324C"/>
      </a:dk1>
      <a:lt1>
        <a:srgbClr val="FFFFFF"/>
      </a:lt1>
      <a:dk2>
        <a:srgbClr val="0A324C"/>
      </a:dk2>
      <a:lt2>
        <a:srgbClr val="FFFFFF"/>
      </a:lt2>
      <a:accent1>
        <a:srgbClr val="1D86CD"/>
      </a:accent1>
      <a:accent2>
        <a:srgbClr val="732E9A"/>
      </a:accent2>
      <a:accent3>
        <a:srgbClr val="B50B1B"/>
      </a:accent3>
      <a:accent4>
        <a:srgbClr val="FFFFFF"/>
      </a:accent4>
      <a:accent5>
        <a:srgbClr val="55992B"/>
      </a:accent5>
      <a:accent6>
        <a:srgbClr val="2C9C89"/>
      </a:accent6>
      <a:hlink>
        <a:srgbClr val="FFFFFF"/>
      </a:hlink>
      <a:folHlink>
        <a:srgbClr val="FFFFF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EN Theme" id="{CB604E19-6E3E-449A-9033-55CD488BC2EE}" vid="{C5DC2443-E750-4F94-96EC-DC03493B46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1004</TotalTime>
  <Words>766</Words>
  <Application>Microsoft Office PowerPoint</Application>
  <PresentationFormat>On-screen Show (4:3)</PresentationFormat>
  <Paragraphs>341</Paragraphs>
  <Slides>36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ＭＳ Ｐゴシック</vt:lpstr>
      <vt:lpstr>Arial</vt:lpstr>
      <vt:lpstr>Avenir Book</vt:lpstr>
      <vt:lpstr>Calibri</vt:lpstr>
      <vt:lpstr>Calisto MT (Body)</vt:lpstr>
      <vt:lpstr>Courier New</vt:lpstr>
      <vt:lpstr>Wingdings</vt:lpstr>
      <vt:lpstr>EDEN Theme</vt:lpstr>
      <vt:lpstr>1_EDEN Theme</vt:lpstr>
      <vt:lpstr>Surviving a Disaster</vt:lpstr>
      <vt:lpstr>PowerPoint Presentation</vt:lpstr>
      <vt:lpstr>Communications: Checking In </vt:lpstr>
      <vt:lpstr>Communications: Cell Phones</vt:lpstr>
      <vt:lpstr>Shelter: Evacuation</vt:lpstr>
      <vt:lpstr>Shelter: Shelter in Place</vt:lpstr>
      <vt:lpstr>Shelter: Conserve Heat</vt:lpstr>
      <vt:lpstr>Shelter: Alternative Heat</vt:lpstr>
      <vt:lpstr>Shelter: Alternative Heat</vt:lpstr>
      <vt:lpstr>Shelter: Alternative Heat</vt:lpstr>
      <vt:lpstr>Shelter: Cooling</vt:lpstr>
      <vt:lpstr>The Basics </vt:lpstr>
      <vt:lpstr>Water: How Much? </vt:lpstr>
      <vt:lpstr>Water: Usage Management</vt:lpstr>
      <vt:lpstr>Water: Potable</vt:lpstr>
      <vt:lpstr>Water: Sources</vt:lpstr>
      <vt:lpstr>Water: How to Purify</vt:lpstr>
      <vt:lpstr>Water: How to Purify</vt:lpstr>
      <vt:lpstr>Water: How to Purify</vt:lpstr>
      <vt:lpstr>Food: Keeping it Safe</vt:lpstr>
      <vt:lpstr>Food: Is it Safe? </vt:lpstr>
      <vt:lpstr>Food: Preparation</vt:lpstr>
      <vt:lpstr>Food: Cooking Without Power</vt:lpstr>
      <vt:lpstr>Food: Alternative Cooking Methods</vt:lpstr>
      <vt:lpstr>Food: Alternative Cooking Methods</vt:lpstr>
      <vt:lpstr>Food: Cooking Outdoors</vt:lpstr>
      <vt:lpstr>Food: Saving Fuel   </vt:lpstr>
      <vt:lpstr>Food: Don’t Cook at All</vt:lpstr>
      <vt:lpstr>Sanitation: Make A Plan</vt:lpstr>
      <vt:lpstr>Sanitation: Waste Disposal</vt:lpstr>
      <vt:lpstr>Sanitation: Human Waste Disposal</vt:lpstr>
      <vt:lpstr>Supplies: Lighting</vt:lpstr>
      <vt:lpstr>Supplies: Lighting Safety</vt:lpstr>
      <vt:lpstr>Supplies: Generator Safety</vt:lpstr>
      <vt:lpstr>Starting Recovery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a Disaster</dc:title>
  <dc:creator>Becky Koch</dc:creator>
  <cp:lastModifiedBy>Koch, Becky</cp:lastModifiedBy>
  <cp:revision>124</cp:revision>
  <dcterms:modified xsi:type="dcterms:W3CDTF">2018-07-06T16:23:04Z</dcterms:modified>
</cp:coreProperties>
</file>